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6" r:id="rId2"/>
    <p:sldId id="444" r:id="rId3"/>
    <p:sldId id="519" r:id="rId4"/>
    <p:sldId id="442" r:id="rId5"/>
    <p:sldId id="453" r:id="rId6"/>
    <p:sldId id="518" r:id="rId7"/>
    <p:sldId id="520" r:id="rId8"/>
    <p:sldId id="521" r:id="rId9"/>
    <p:sldId id="522" r:id="rId10"/>
    <p:sldId id="523" r:id="rId11"/>
    <p:sldId id="524" r:id="rId12"/>
    <p:sldId id="525" r:id="rId13"/>
    <p:sldId id="514" r:id="rId14"/>
    <p:sldId id="455" r:id="rId15"/>
    <p:sldId id="515" r:id="rId16"/>
    <p:sldId id="526" r:id="rId17"/>
    <p:sldId id="527" r:id="rId18"/>
    <p:sldId id="528" r:id="rId19"/>
    <p:sldId id="534" r:id="rId20"/>
    <p:sldId id="530" r:id="rId21"/>
    <p:sldId id="532" r:id="rId22"/>
    <p:sldId id="533" r:id="rId23"/>
    <p:sldId id="535" r:id="rId24"/>
    <p:sldId id="536" r:id="rId25"/>
    <p:sldId id="517" r:id="rId26"/>
    <p:sldId id="508" r:id="rId2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FFFFCC"/>
    <a:srgbClr val="FFFFF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horzBarState="maximized">
    <p:restoredLeft sz="34591" autoAdjust="0"/>
    <p:restoredTop sz="95825" autoAdjust="0"/>
  </p:normalViewPr>
  <p:slideViewPr>
    <p:cSldViewPr snapToGrid="0" snapToObjects="1">
      <p:cViewPr>
        <p:scale>
          <a:sx n="110" d="100"/>
          <a:sy n="110" d="100"/>
        </p:scale>
        <p:origin x="-672" y="678"/>
      </p:cViewPr>
      <p:guideLst>
        <p:guide orient="horz" pos="2183"/>
        <p:guide pos="2880"/>
      </p:guideLst>
    </p:cSldViewPr>
  </p:slideViewPr>
  <p:outlineViewPr>
    <p:cViewPr>
      <p:scale>
        <a:sx n="33" d="100"/>
        <a:sy n="33" d="100"/>
      </p:scale>
      <p:origin x="0" y="97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83B6ED9-1A7B-4EA5-986A-59676557CE13}" type="datetimeFigureOut">
              <a:rPr lang="en-US" smtClean="0"/>
              <a:t>6/3/2015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B562DB5-38D3-4C35-B274-DA7D6730DC16}" type="slidenum">
              <a:rPr lang="en-US" smtClean="0"/>
              <a:t>‹#›</a:t>
            </a:fld>
            <a:endParaRPr lang="en-US"/>
          </a:p>
        </p:txBody>
      </p:sp>
    </p:spTree>
    <p:extLst>
      <p:ext uri="{BB962C8B-B14F-4D97-AF65-F5344CB8AC3E}">
        <p14:creationId xmlns:p14="http://schemas.microsoft.com/office/powerpoint/2010/main" val="1941148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48C737F-1A87-A347-9B35-191E1B3ECFCC}" type="datetimeFigureOut">
              <a:rPr lang="en-US" smtClean="0"/>
              <a:t>6/3/2015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EFC5B97-889A-EF45-9112-ED8F5DFBD5AD}" type="slidenum">
              <a:rPr lang="en-US" smtClean="0"/>
              <a:t>‹#›</a:t>
            </a:fld>
            <a:endParaRPr lang="en-US"/>
          </a:p>
        </p:txBody>
      </p:sp>
    </p:spTree>
    <p:extLst>
      <p:ext uri="{BB962C8B-B14F-4D97-AF65-F5344CB8AC3E}">
        <p14:creationId xmlns:p14="http://schemas.microsoft.com/office/powerpoint/2010/main" val="34134877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C5B97-889A-EF45-9112-ED8F5DFBD5AD}" type="slidenum">
              <a:rPr lang="en-US" smtClean="0"/>
              <a:t>6</a:t>
            </a:fld>
            <a:endParaRPr lang="en-US"/>
          </a:p>
        </p:txBody>
      </p:sp>
    </p:spTree>
    <p:extLst>
      <p:ext uri="{BB962C8B-B14F-4D97-AF65-F5344CB8AC3E}">
        <p14:creationId xmlns:p14="http://schemas.microsoft.com/office/powerpoint/2010/main" val="3224255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0F25D8-217D-49B9-8A1D-EDCA23534FA8}"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6557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172F85-15CD-48C5-A6C8-0313F67C2278}"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52808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A8A051-19D5-4F84-8974-DE1CEF46A84A}"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3381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67E06-E30A-4F82-A4F2-A1CFCDE26DAE}"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9898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07CE9-80ED-4ECE-9A02-EE5503E1678E}"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84702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29331-AB1E-40F7-ABA9-A07662FDCA40}"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39034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DEF56B-9EBC-44AC-9A63-D5F0F2237854}" type="datetime1">
              <a:rPr lang="en-US" smtClean="0"/>
              <a:t>6/3/2015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2846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54D039-C410-4014-933A-FE0204A5F612}" type="datetime1">
              <a:rPr lang="en-US" smtClean="0"/>
              <a:t>6/3/2015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8311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B990D-EE17-4C2F-8195-43D5234C83F0}" type="datetime1">
              <a:rPr lang="en-US" smtClean="0"/>
              <a:t>6/3/2015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48594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A0AFF3-66C9-4B23-AC4E-0ACD12552292}"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7263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D125A2-0A8B-4F0B-BE89-CF8D69EFAFA5}"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06425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49FB3-9BE6-4F1B-9B10-A7B0F4F897DF}" type="datetime1">
              <a:rPr lang="en-US" smtClean="0"/>
              <a:t>6/3/2015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EEA54-AD8B-0B46-80C4-2639D609232B}" type="slidenum">
              <a:rPr lang="en-US" smtClean="0"/>
              <a:t>‹#›</a:t>
            </a:fld>
            <a:endParaRPr lang="en-US"/>
          </a:p>
        </p:txBody>
      </p:sp>
    </p:spTree>
    <p:extLst>
      <p:ext uri="{BB962C8B-B14F-4D97-AF65-F5344CB8AC3E}">
        <p14:creationId xmlns:p14="http://schemas.microsoft.com/office/powerpoint/2010/main" val="620050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hyperlink" Target="http://emphasis.core.ubc.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9.png"/><Relationship Id="rId5" Type="http://schemas.openxmlformats.org/officeDocument/2006/relationships/hyperlink" Target="http://emphasis.core.ubc.ca/" TargetMode="External"/><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hyperlink" Target="emphasis.core.ubc.ca" TargetMode="Externa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jpe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jpe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10.jpe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hyperlink" Target="mailto:louisega@mail.ubc.ca" TargetMode="External"/><Relationship Id="rId5" Type="http://schemas.openxmlformats.org/officeDocument/2006/relationships/hyperlink" Target="mailto:mdevera@mail.ubc.ca"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8.jpe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4944" y="3200400"/>
            <a:ext cx="7845552" cy="1752600"/>
          </a:xfrm>
        </p:spPr>
        <p:txBody>
          <a:bodyPr anchor="ctr">
            <a:normAutofit/>
          </a:bodyPr>
          <a:lstStyle/>
          <a:p>
            <a:r>
              <a:rPr lang="nl-NL" sz="3600" b="1" dirty="0" smtClean="0">
                <a:solidFill>
                  <a:schemeClr val="tx1"/>
                </a:solidFill>
                <a:ea typeface="Times New Roman"/>
                <a:cs typeface="Times New Roman"/>
              </a:rPr>
              <a:t>Baseline Procedures:</a:t>
            </a:r>
          </a:p>
          <a:p>
            <a:r>
              <a:rPr lang="nl-NL" sz="3600" b="1" dirty="0" smtClean="0">
                <a:solidFill>
                  <a:schemeClr val="tx1"/>
                </a:solidFill>
                <a:ea typeface="Times New Roman"/>
                <a:cs typeface="Times New Roman"/>
              </a:rPr>
              <a:t>Recruiting and Screening Patients</a:t>
            </a:r>
          </a:p>
        </p:txBody>
      </p:sp>
      <p:sp>
        <p:nvSpPr>
          <p:cNvPr id="7" name="Rectangle 6"/>
          <p:cNvSpPr/>
          <p:nvPr/>
        </p:nvSpPr>
        <p:spPr>
          <a:xfrm>
            <a:off x="263208" y="192025"/>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mj-lt"/>
              <a:cs typeface="Arial" panose="020B0604020202020204" pitchFamily="34" charset="0"/>
            </a:endParaRPr>
          </a:p>
          <a:p>
            <a:pPr algn="ctr"/>
            <a:r>
              <a:rPr lang="en-CA" sz="4800" b="1" dirty="0" err="1" smtClean="0">
                <a:solidFill>
                  <a:schemeClr val="tx1"/>
                </a:solidFill>
                <a:latin typeface="+mj-lt"/>
                <a:cs typeface="Arial" panose="020B0604020202020204" pitchFamily="34" charset="0"/>
              </a:rPr>
              <a:t>EmPhAsIS</a:t>
            </a:r>
            <a:r>
              <a:rPr lang="en-CA" sz="4400" u="sng" dirty="0" smtClean="0">
                <a:solidFill>
                  <a:schemeClr val="tx1"/>
                </a:solidFill>
                <a:latin typeface="+mj-lt"/>
                <a:cs typeface="Arial" panose="020B0604020202020204" pitchFamily="34" charset="0"/>
              </a:rPr>
              <a:t/>
            </a:r>
            <a:br>
              <a:rPr lang="en-CA" sz="4400" u="sng" dirty="0" smtClean="0">
                <a:solidFill>
                  <a:schemeClr val="tx1"/>
                </a:solidFill>
                <a:latin typeface="+mj-lt"/>
                <a:cs typeface="Arial" panose="020B0604020202020204" pitchFamily="34" charset="0"/>
              </a:rPr>
            </a:br>
            <a:r>
              <a:rPr lang="en-CA" b="1" u="sng" dirty="0" smtClean="0">
                <a:solidFill>
                  <a:schemeClr val="tx1"/>
                </a:solidFill>
                <a:latin typeface="+mj-lt"/>
                <a:cs typeface="Arial" panose="020B0604020202020204" pitchFamily="34" charset="0"/>
              </a:rPr>
              <a:t>Em</a:t>
            </a:r>
            <a:r>
              <a:rPr lang="en-CA" dirty="0" smtClean="0">
                <a:solidFill>
                  <a:schemeClr val="tx1"/>
                </a:solidFill>
                <a:latin typeface="+mj-lt"/>
                <a:cs typeface="Arial" panose="020B0604020202020204" pitchFamily="34" charset="0"/>
              </a:rPr>
              <a:t>powering </a:t>
            </a:r>
            <a:r>
              <a:rPr lang="en-CA" b="1" u="sng" dirty="0" smtClean="0">
                <a:solidFill>
                  <a:schemeClr val="tx1"/>
                </a:solidFill>
                <a:latin typeface="+mj-lt"/>
                <a:cs typeface="Arial" panose="020B0604020202020204" pitchFamily="34" charset="0"/>
              </a:rPr>
              <a:t>Ph</a:t>
            </a:r>
            <a:r>
              <a:rPr lang="en-CA" dirty="0" smtClean="0">
                <a:solidFill>
                  <a:schemeClr val="tx1"/>
                </a:solidFill>
                <a:latin typeface="+mj-lt"/>
                <a:cs typeface="Arial" panose="020B0604020202020204" pitchFamily="34" charset="0"/>
              </a:rPr>
              <a:t>armacists in </a:t>
            </a:r>
            <a:r>
              <a:rPr lang="en-CA" b="1" u="sng" dirty="0" smtClean="0">
                <a:solidFill>
                  <a:schemeClr val="tx1"/>
                </a:solidFill>
                <a:latin typeface="+mj-lt"/>
                <a:cs typeface="Arial" panose="020B0604020202020204" pitchFamily="34" charset="0"/>
              </a:rPr>
              <a:t>As</a:t>
            </a:r>
            <a:r>
              <a:rPr lang="en-CA" dirty="0" smtClean="0">
                <a:solidFill>
                  <a:schemeClr val="tx1"/>
                </a:solidFill>
                <a:latin typeface="+mj-lt"/>
                <a:cs typeface="Arial" panose="020B0604020202020204" pitchFamily="34" charset="0"/>
              </a:rPr>
              <a:t>thma management through </a:t>
            </a:r>
            <a:r>
              <a:rPr lang="en-CA" b="1" u="sng" dirty="0" smtClean="0">
                <a:solidFill>
                  <a:schemeClr val="tx1"/>
                </a:solidFill>
                <a:latin typeface="+mj-lt"/>
                <a:cs typeface="Arial" panose="020B0604020202020204" pitchFamily="34" charset="0"/>
              </a:rPr>
              <a:t>I</a:t>
            </a:r>
            <a:r>
              <a:rPr lang="en-CA" dirty="0" smtClean="0">
                <a:solidFill>
                  <a:schemeClr val="tx1"/>
                </a:solidFill>
                <a:latin typeface="+mj-lt"/>
                <a:cs typeface="Arial" panose="020B0604020202020204" pitchFamily="34" charset="0"/>
              </a:rPr>
              <a:t>nteractive </a:t>
            </a:r>
            <a:r>
              <a:rPr lang="en-CA" b="1" u="sng" dirty="0" smtClean="0">
                <a:solidFill>
                  <a:schemeClr val="tx1"/>
                </a:solidFill>
                <a:latin typeface="+mj-lt"/>
                <a:cs typeface="Arial" panose="020B0604020202020204" pitchFamily="34" charset="0"/>
              </a:rPr>
              <a:t>S</a:t>
            </a:r>
            <a:r>
              <a:rPr lang="en-CA" dirty="0" smtClean="0">
                <a:solidFill>
                  <a:schemeClr val="tx1"/>
                </a:solidFill>
                <a:latin typeface="+mj-lt"/>
                <a:cs typeface="Arial" panose="020B0604020202020204" pitchFamily="34" charset="0"/>
              </a:rPr>
              <a:t>MS</a:t>
            </a:r>
            <a:endParaRPr lang="en-CA" dirty="0">
              <a:solidFill>
                <a:schemeClr val="tx1"/>
              </a:solidFill>
              <a:latin typeface="+mj-lt"/>
              <a:cs typeface="Arial" panose="020B0604020202020204" pitchFamily="34" charset="0"/>
            </a:endParaRPr>
          </a:p>
        </p:txBody>
      </p:sp>
      <p:pic>
        <p:nvPicPr>
          <p:cNvPr id="9" name="Picture 2" descr="http://emphasis.core.ubc.ca/images/logo_ubcBl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981" y="325314"/>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a:xfrm>
            <a:off x="1380744" y="5102512"/>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nl-NL" b="1" dirty="0" smtClean="0">
                <a:ea typeface="Times New Roman"/>
                <a:cs typeface="Times New Roman"/>
                <a:hlinkClick r:id="rId5"/>
              </a:rPr>
              <a:t>emphasis.core.ubc.ca </a:t>
            </a:r>
            <a:endParaRPr lang="en-US" dirty="0"/>
          </a:p>
        </p:txBody>
      </p:sp>
      <p:sp>
        <p:nvSpPr>
          <p:cNvPr id="11" name="Right Arrow 10"/>
          <p:cNvSpPr/>
          <p:nvPr/>
        </p:nvSpPr>
        <p:spPr>
          <a:xfrm rot="12906764">
            <a:off x="6323633" y="5409520"/>
            <a:ext cx="460932" cy="480448"/>
          </a:xfrm>
          <a:prstGeom prst="rightArrow">
            <a:avLst>
              <a:gd name="adj1" fmla="val 49888"/>
              <a:gd name="adj2" fmla="val 37452"/>
            </a:avLst>
          </a:prstGeom>
          <a:solidFill>
            <a:srgbClr val="FFFF00"/>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 name="TextBox 13"/>
          <p:cNvSpPr txBox="1"/>
          <p:nvPr/>
        </p:nvSpPr>
        <p:spPr>
          <a:xfrm>
            <a:off x="5682700" y="5933458"/>
            <a:ext cx="2098844" cy="307777"/>
          </a:xfrm>
          <a:prstGeom prst="rect">
            <a:avLst/>
          </a:prstGeom>
          <a:noFill/>
        </p:spPr>
        <p:txBody>
          <a:bodyPr wrap="none" rtlCol="0">
            <a:spAutoFit/>
          </a:bodyPr>
          <a:lstStyle/>
          <a:p>
            <a:r>
              <a:rPr lang="en-CA" sz="1400" dirty="0" smtClean="0">
                <a:cs typeface="Arial" panose="020B0604020202020204" pitchFamily="34" charset="0"/>
              </a:rPr>
              <a:t>Click for more information</a:t>
            </a:r>
            <a:endParaRPr lang="en-CA" sz="1400" dirty="0">
              <a:cs typeface="Arial" panose="020B0604020202020204" pitchFamily="34" charset="0"/>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49662866"/>
      </p:ext>
    </p:extLst>
  </p:cSld>
  <p:clrMapOvr>
    <a:masterClrMapping/>
  </p:clrMapOvr>
  <mc:AlternateContent xmlns:mc="http://schemas.openxmlformats.org/markup-compatibility/2006" xmlns:p14="http://schemas.microsoft.com/office/powerpoint/2010/main">
    <mc:Choice Requires="p14">
      <p:transition spd="slow" p14:dur="2000" advTm="4512"/>
    </mc:Choice>
    <mc:Fallback xmlns="">
      <p:transition spd="slow" advTm="4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3766" y="3657600"/>
            <a:ext cx="8369824" cy="1686296"/>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5293757"/>
          </a:xfrm>
          <a:prstGeom prst="rect">
            <a:avLst/>
          </a:prstGeom>
          <a:noFill/>
        </p:spPr>
        <p:txBody>
          <a:bodyPr wrap="square" rtlCol="0">
            <a:spAutoFit/>
          </a:bodyPr>
          <a:lstStyle/>
          <a:p>
            <a:pPr marL="342900" indent="-342900">
              <a:buAutoNum type="arabicPeriod"/>
            </a:pPr>
            <a:r>
              <a:rPr lang="en-US" sz="2000" dirty="0" smtClean="0">
                <a:solidFill>
                  <a:schemeClr val="bg1">
                    <a:lumMod val="65000"/>
                  </a:schemeClr>
                </a:solidFill>
              </a:rPr>
              <a:t>Introduce yourself and explain pharmacy participation</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Describe purpose of </a:t>
            </a:r>
            <a:r>
              <a:rPr lang="en-US" sz="2000" dirty="0" err="1" smtClean="0">
                <a:solidFill>
                  <a:schemeClr val="bg1">
                    <a:lumMod val="65000"/>
                  </a:schemeClr>
                </a:solidFill>
              </a:rPr>
              <a:t>EmPhAsIS</a:t>
            </a:r>
            <a:r>
              <a:rPr lang="en-US" sz="2000" dirty="0" smtClean="0">
                <a:solidFill>
                  <a:schemeClr val="bg1">
                    <a:lumMod val="65000"/>
                  </a:schemeClr>
                </a:solidFill>
              </a:rPr>
              <a:t> study</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Explain what study involves</a:t>
            </a:r>
          </a:p>
          <a:p>
            <a:pPr lvl="4"/>
            <a:endParaRPr lang="en-US" b="1" dirty="0" smtClean="0"/>
          </a:p>
          <a:p>
            <a:pPr marL="342900" indent="-342900">
              <a:buAutoNum type="arabicPeriod"/>
            </a:pPr>
            <a:r>
              <a:rPr lang="en-US" sz="2800" b="1" dirty="0" smtClean="0"/>
              <a:t>Tell </a:t>
            </a:r>
            <a:r>
              <a:rPr lang="en-US" sz="2800" dirty="0" smtClean="0"/>
              <a:t>participants what they will receive </a:t>
            </a:r>
          </a:p>
          <a:p>
            <a:pPr lvl="1"/>
            <a:endParaRPr lang="en-US" sz="1600" dirty="0" smtClean="0"/>
          </a:p>
          <a:p>
            <a:pPr lvl="1" algn="ctr"/>
            <a:r>
              <a:rPr lang="en-US" sz="2800" dirty="0" smtClean="0"/>
              <a:t>“Researchers </a:t>
            </a:r>
            <a:r>
              <a:rPr lang="en-US" sz="2800" dirty="0"/>
              <a:t>at UBC will follow-up with you when </a:t>
            </a:r>
            <a:r>
              <a:rPr lang="en-US" sz="2800" dirty="0" smtClean="0"/>
              <a:t>	you </a:t>
            </a:r>
            <a:r>
              <a:rPr lang="en-US" sz="2800" dirty="0"/>
              <a:t>start the study, and then again in 6 months and </a:t>
            </a:r>
            <a:r>
              <a:rPr lang="en-US" sz="2800" dirty="0" smtClean="0"/>
              <a:t>12 months. You will receive $25 at the end of the study”</a:t>
            </a:r>
            <a:endParaRPr lang="en-US" sz="2000" dirty="0" smtClean="0">
              <a:solidFill>
                <a:schemeClr val="bg1">
                  <a:lumMod val="65000"/>
                </a:schemeClr>
              </a:solidFill>
            </a:endParaRP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smtClean="0">
                <a:solidFill>
                  <a:schemeClr val="bg1">
                    <a:lumMod val="65000"/>
                  </a:schemeClr>
                </a:solidFill>
              </a:rPr>
              <a:t>Explain voluntary nature of participation</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Emphasize </a:t>
            </a:r>
            <a:r>
              <a:rPr lang="en-US" sz="2000" dirty="0">
                <a:solidFill>
                  <a:schemeClr val="bg1">
                    <a:lumMod val="65000"/>
                  </a:schemeClr>
                </a:solidFill>
              </a:rPr>
              <a:t>i</a:t>
            </a:r>
            <a:r>
              <a:rPr lang="en-US" sz="2000" dirty="0" smtClean="0">
                <a:solidFill>
                  <a:schemeClr val="bg1">
                    <a:lumMod val="65000"/>
                  </a:schemeClr>
                </a:solidFill>
              </a:rPr>
              <a:t>mportance of participation</a:t>
            </a:r>
          </a:p>
        </p:txBody>
      </p:sp>
      <p:sp>
        <p:nvSpPr>
          <p:cNvPr id="3" name="Slide Number Placeholder 2"/>
          <p:cNvSpPr>
            <a:spLocks noGrp="1"/>
          </p:cNvSpPr>
          <p:nvPr>
            <p:ph type="sldNum" sz="quarter" idx="12"/>
          </p:nvPr>
        </p:nvSpPr>
        <p:spPr/>
        <p:txBody>
          <a:bodyPr/>
          <a:lstStyle/>
          <a:p>
            <a:fld id="{298EEA54-AD8B-0B46-80C4-2639D609232B}" type="slidenum">
              <a:rPr lang="en-US" smtClean="0"/>
              <a:t>10</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92416764"/>
      </p:ext>
    </p:extLst>
  </p:cSld>
  <p:clrMapOvr>
    <a:masterClrMapping/>
  </p:clrMapOvr>
  <mc:AlternateContent xmlns:mc="http://schemas.openxmlformats.org/markup-compatibility/2006" xmlns:p14="http://schemas.microsoft.com/office/powerpoint/2010/main">
    <mc:Choice Requires="p14">
      <p:transition spd="slow" p14:dur="2000" advTm="14458"/>
    </mc:Choice>
    <mc:Fallback xmlns="">
      <p:transition spd="slow" advTm="14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3766" y="4358225"/>
            <a:ext cx="8369824" cy="1199427"/>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4862870"/>
          </a:xfrm>
          <a:prstGeom prst="rect">
            <a:avLst/>
          </a:prstGeom>
          <a:noFill/>
        </p:spPr>
        <p:txBody>
          <a:bodyPr wrap="square" rtlCol="0">
            <a:spAutoFit/>
          </a:bodyPr>
          <a:lstStyle/>
          <a:p>
            <a:pPr marL="342900" indent="-342900">
              <a:buAutoNum type="arabicPeriod"/>
            </a:pPr>
            <a:r>
              <a:rPr lang="en-US" sz="2000" dirty="0" smtClean="0">
                <a:solidFill>
                  <a:schemeClr val="bg1">
                    <a:lumMod val="65000"/>
                  </a:schemeClr>
                </a:solidFill>
              </a:rPr>
              <a:t>Introduce yourself and explain pharmacy participation</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a:solidFill>
                  <a:schemeClr val="bg1">
                    <a:lumMod val="65000"/>
                  </a:schemeClr>
                </a:solidFill>
              </a:rPr>
              <a:t>Describe purpose of </a:t>
            </a:r>
            <a:r>
              <a:rPr lang="en-US" sz="2000" dirty="0" err="1">
                <a:solidFill>
                  <a:schemeClr val="bg1">
                    <a:lumMod val="65000"/>
                  </a:schemeClr>
                </a:solidFill>
              </a:rPr>
              <a:t>EmPhAsIS</a:t>
            </a:r>
            <a:r>
              <a:rPr lang="en-US" sz="2000" dirty="0">
                <a:solidFill>
                  <a:schemeClr val="bg1">
                    <a:lumMod val="65000"/>
                  </a:schemeClr>
                </a:solidFill>
              </a:rPr>
              <a:t> study</a:t>
            </a: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a:solidFill>
                  <a:schemeClr val="bg1">
                    <a:lumMod val="65000"/>
                  </a:schemeClr>
                </a:solidFill>
              </a:rPr>
              <a:t>Explain what </a:t>
            </a:r>
            <a:r>
              <a:rPr lang="en-US" sz="2000" dirty="0" err="1">
                <a:solidFill>
                  <a:schemeClr val="bg1">
                    <a:lumMod val="65000"/>
                  </a:schemeClr>
                </a:solidFill>
              </a:rPr>
              <a:t>EmPhAsIS</a:t>
            </a:r>
            <a:r>
              <a:rPr lang="en-US" sz="2000" dirty="0">
                <a:solidFill>
                  <a:schemeClr val="bg1">
                    <a:lumMod val="65000"/>
                  </a:schemeClr>
                </a:solidFill>
              </a:rPr>
              <a:t> study involves</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Tell participants what they will receive </a:t>
            </a:r>
          </a:p>
          <a:p>
            <a:pPr marL="342900" indent="-342900">
              <a:buAutoNum type="arabicPeriod"/>
            </a:pPr>
            <a:endParaRPr lang="en-US" sz="2800" b="1" dirty="0" smtClean="0"/>
          </a:p>
          <a:p>
            <a:pPr marL="342900" indent="-342900">
              <a:buAutoNum type="arabicPeriod"/>
            </a:pPr>
            <a:r>
              <a:rPr lang="en-US" sz="2800" b="1" dirty="0" smtClean="0"/>
              <a:t>Explain </a:t>
            </a:r>
            <a:r>
              <a:rPr lang="en-US" sz="2800" dirty="0" smtClean="0"/>
              <a:t>voluntary nature of participation</a:t>
            </a:r>
          </a:p>
          <a:p>
            <a:pPr lvl="1" algn="ctr"/>
            <a:endParaRPr lang="en-US" sz="1200" dirty="0" smtClean="0"/>
          </a:p>
          <a:p>
            <a:pPr lvl="1" algn="ctr"/>
            <a:r>
              <a:rPr lang="en-US" sz="2800" dirty="0" smtClean="0"/>
              <a:t>“If you agree to participate, but change your mind later on, you are free to withdraw at any time”</a:t>
            </a:r>
          </a:p>
          <a:p>
            <a:pPr lvl="1"/>
            <a:endParaRPr lang="en-US" sz="1400" dirty="0" smtClean="0"/>
          </a:p>
          <a:p>
            <a:pPr marL="914400" lvl="1" indent="-457200">
              <a:buFont typeface="Arial" pitchFamily="34" charset="0"/>
              <a:buChar char="•"/>
            </a:pPr>
            <a:endParaRPr lang="en-US" sz="1200" dirty="0" smtClean="0"/>
          </a:p>
          <a:p>
            <a:pPr marL="342900" indent="-342900">
              <a:buAutoNum type="arabicPeriod"/>
            </a:pPr>
            <a:r>
              <a:rPr lang="en-US" sz="2000" dirty="0" smtClean="0">
                <a:solidFill>
                  <a:schemeClr val="bg1">
                    <a:lumMod val="65000"/>
                  </a:schemeClr>
                </a:solidFill>
              </a:rPr>
              <a:t>Emphasize </a:t>
            </a:r>
            <a:r>
              <a:rPr lang="en-US" sz="2000" dirty="0">
                <a:solidFill>
                  <a:schemeClr val="bg1">
                    <a:lumMod val="65000"/>
                  </a:schemeClr>
                </a:solidFill>
              </a:rPr>
              <a:t>i</a:t>
            </a:r>
            <a:r>
              <a:rPr lang="en-US" sz="2000" dirty="0" smtClean="0">
                <a:solidFill>
                  <a:schemeClr val="bg1">
                    <a:lumMod val="65000"/>
                  </a:schemeClr>
                </a:solidFill>
              </a:rPr>
              <a:t>mportance of participation</a:t>
            </a:r>
          </a:p>
        </p:txBody>
      </p:sp>
      <p:sp>
        <p:nvSpPr>
          <p:cNvPr id="3" name="Slide Number Placeholder 2"/>
          <p:cNvSpPr>
            <a:spLocks noGrp="1"/>
          </p:cNvSpPr>
          <p:nvPr>
            <p:ph type="sldNum" sz="quarter" idx="12"/>
          </p:nvPr>
        </p:nvSpPr>
        <p:spPr/>
        <p:txBody>
          <a:bodyPr/>
          <a:lstStyle/>
          <a:p>
            <a:fld id="{298EEA54-AD8B-0B46-80C4-2639D609232B}" type="slidenum">
              <a:rPr lang="en-US" smtClean="0"/>
              <a:t>11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86554626"/>
      </p:ext>
    </p:extLst>
  </p:cSld>
  <p:clrMapOvr>
    <a:masterClrMapping/>
  </p:clrMapOvr>
  <mc:AlternateContent xmlns:mc="http://schemas.openxmlformats.org/markup-compatibility/2006" xmlns:p14="http://schemas.microsoft.com/office/powerpoint/2010/main">
    <mc:Choice Requires="p14">
      <p:transition spd="slow" p14:dur="2000" advTm="7662"/>
    </mc:Choice>
    <mc:Fallback xmlns="">
      <p:transition spd="slow" advTm="7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3766" y="5023225"/>
            <a:ext cx="8369824" cy="1525397"/>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5201424"/>
          </a:xfrm>
          <a:prstGeom prst="rect">
            <a:avLst/>
          </a:prstGeom>
          <a:noFill/>
        </p:spPr>
        <p:txBody>
          <a:bodyPr wrap="square" rtlCol="0">
            <a:spAutoFit/>
          </a:bodyPr>
          <a:lstStyle/>
          <a:p>
            <a:pPr marL="342900" indent="-342900">
              <a:buAutoNum type="arabicPeriod"/>
            </a:pPr>
            <a:r>
              <a:rPr lang="en-US" sz="2000" dirty="0" smtClean="0">
                <a:solidFill>
                  <a:schemeClr val="bg1">
                    <a:lumMod val="65000"/>
                  </a:schemeClr>
                </a:solidFill>
              </a:rPr>
              <a:t>Introduce yourself and explain pharmacy participation</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a:solidFill>
                  <a:schemeClr val="bg1">
                    <a:lumMod val="65000"/>
                  </a:schemeClr>
                </a:solidFill>
              </a:rPr>
              <a:t>Describe purpose of </a:t>
            </a:r>
            <a:r>
              <a:rPr lang="en-US" sz="2000" dirty="0" err="1">
                <a:solidFill>
                  <a:schemeClr val="bg1">
                    <a:lumMod val="65000"/>
                  </a:schemeClr>
                </a:solidFill>
              </a:rPr>
              <a:t>EmPhAsIS</a:t>
            </a:r>
            <a:r>
              <a:rPr lang="en-US" sz="2000" dirty="0">
                <a:solidFill>
                  <a:schemeClr val="bg1">
                    <a:lumMod val="65000"/>
                  </a:schemeClr>
                </a:solidFill>
              </a:rPr>
              <a:t> study</a:t>
            </a: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a:solidFill>
                  <a:schemeClr val="bg1">
                    <a:lumMod val="65000"/>
                  </a:schemeClr>
                </a:solidFill>
              </a:rPr>
              <a:t>Explain what </a:t>
            </a:r>
            <a:r>
              <a:rPr lang="en-US" sz="2000" dirty="0" err="1">
                <a:solidFill>
                  <a:schemeClr val="bg1">
                    <a:lumMod val="65000"/>
                  </a:schemeClr>
                </a:solidFill>
              </a:rPr>
              <a:t>EmPhAsIS</a:t>
            </a:r>
            <a:r>
              <a:rPr lang="en-US" sz="2000" dirty="0">
                <a:solidFill>
                  <a:schemeClr val="bg1">
                    <a:lumMod val="65000"/>
                  </a:schemeClr>
                </a:solidFill>
              </a:rPr>
              <a:t> study involves</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Tell participants what they will receive </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Explain voluntary nature of participation</a:t>
            </a:r>
          </a:p>
          <a:p>
            <a:pPr marL="342900" indent="-342900">
              <a:buAutoNum type="arabicPeriod"/>
            </a:pPr>
            <a:endParaRPr lang="en-US" sz="2800" dirty="0" smtClean="0"/>
          </a:p>
          <a:p>
            <a:pPr marL="342900" indent="-342900">
              <a:buAutoNum type="arabicPeriod"/>
            </a:pPr>
            <a:r>
              <a:rPr lang="en-US" sz="2800" b="1" dirty="0" smtClean="0"/>
              <a:t>Emphasize </a:t>
            </a:r>
            <a:r>
              <a:rPr lang="en-US" sz="2800" dirty="0"/>
              <a:t>i</a:t>
            </a:r>
            <a:r>
              <a:rPr lang="en-US" sz="2800" dirty="0" smtClean="0"/>
              <a:t>mportance of participation</a:t>
            </a:r>
            <a:endParaRPr lang="en-US" sz="2800" dirty="0"/>
          </a:p>
          <a:p>
            <a:pPr lvl="1"/>
            <a:endParaRPr lang="en-US" sz="1200" dirty="0" smtClean="0"/>
          </a:p>
          <a:p>
            <a:pPr lvl="1" algn="ctr"/>
            <a:r>
              <a:rPr lang="en-US" sz="2800" dirty="0" smtClean="0"/>
              <a:t>“You will help identify new and exciting ways to help asthma patients and </a:t>
            </a:r>
            <a:r>
              <a:rPr lang="en-US" sz="2800" dirty="0"/>
              <a:t>y</a:t>
            </a:r>
            <a:r>
              <a:rPr lang="en-US" sz="2800" dirty="0" smtClean="0"/>
              <a:t>our assistance and 	participation would be greatly appreciated”</a:t>
            </a:r>
          </a:p>
        </p:txBody>
      </p:sp>
      <p:sp>
        <p:nvSpPr>
          <p:cNvPr id="3" name="Slide Number Placeholder 2"/>
          <p:cNvSpPr>
            <a:spLocks noGrp="1"/>
          </p:cNvSpPr>
          <p:nvPr>
            <p:ph type="sldNum" sz="quarter" idx="12"/>
          </p:nvPr>
        </p:nvSpPr>
        <p:spPr/>
        <p:txBody>
          <a:bodyPr/>
          <a:lstStyle/>
          <a:p>
            <a:fld id="{298EEA54-AD8B-0B46-80C4-2639D609232B}" type="slidenum">
              <a:rPr lang="en-US" smtClean="0"/>
              <a:t>12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8303656"/>
      </p:ext>
    </p:extLst>
  </p:cSld>
  <p:clrMapOvr>
    <a:masterClrMapping/>
  </p:clrMapOvr>
  <mc:AlternateContent xmlns:mc="http://schemas.openxmlformats.org/markup-compatibility/2006" xmlns:p14="http://schemas.microsoft.com/office/powerpoint/2010/main">
    <mc:Choice Requires="p14">
      <p:transition spd="slow" p14:dur="2000" advTm="6904"/>
    </mc:Choice>
    <mc:Fallback xmlns="">
      <p:transition spd="slow" advTm="6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1164"/>
          </a:xfrm>
          <a:solidFill>
            <a:srgbClr val="FFFFCC"/>
          </a:solidFill>
          <a:ln>
            <a:solidFill>
              <a:schemeClr val="tx1"/>
            </a:solidFill>
          </a:ln>
        </p:spPr>
        <p:txBody>
          <a:bodyPr>
            <a:normAutofit fontScale="90000"/>
          </a:bodyPr>
          <a:lstStyle/>
          <a:p>
            <a:pPr marL="342900" lvl="0" indent="-342900">
              <a:spcBef>
                <a:spcPts val="600"/>
              </a:spcBef>
              <a:spcAft>
                <a:spcPts val="600"/>
              </a:spcAft>
            </a:pPr>
            <a:r>
              <a:rPr lang="en-CA" b="1" kern="0" dirty="0">
                <a:latin typeface="Arial"/>
              </a:rPr>
              <a:t/>
            </a:r>
            <a:br>
              <a:rPr lang="en-CA" b="1" kern="0" dirty="0">
                <a:latin typeface="Arial"/>
              </a:rPr>
            </a:br>
            <a:r>
              <a:rPr lang="en-GB" b="1" dirty="0">
                <a:solidFill>
                  <a:prstClr val="black"/>
                </a:solidFill>
                <a:ea typeface="+mn-ea"/>
                <a:cs typeface="+mn-cs"/>
              </a:rPr>
              <a:t>Tips for Successfully Recruiting Participants</a:t>
            </a:r>
            <a:r>
              <a:rPr lang="en-CA" sz="1900" b="1" dirty="0">
                <a:solidFill>
                  <a:prstClr val="black"/>
                </a:solidFill>
                <a:latin typeface="Arial"/>
                <a:ea typeface="+mn-ea"/>
                <a:cs typeface="+mn-cs"/>
              </a:rPr>
              <a:t/>
            </a:r>
            <a:br>
              <a:rPr lang="en-CA" sz="1900" b="1" dirty="0">
                <a:solidFill>
                  <a:prstClr val="black"/>
                </a:solidFill>
                <a:latin typeface="Arial"/>
                <a:ea typeface="+mn-ea"/>
                <a:cs typeface="+mn-cs"/>
              </a:rPr>
            </a:br>
            <a:endParaRPr lang="en-CA" dirty="0"/>
          </a:p>
        </p:txBody>
      </p:sp>
      <p:sp>
        <p:nvSpPr>
          <p:cNvPr id="3" name="Content Placeholder 2"/>
          <p:cNvSpPr>
            <a:spLocks noGrp="1"/>
          </p:cNvSpPr>
          <p:nvPr>
            <p:ph idx="1"/>
          </p:nvPr>
        </p:nvSpPr>
        <p:spPr>
          <a:xfrm>
            <a:off x="457200" y="2131850"/>
            <a:ext cx="8229600" cy="4525963"/>
          </a:xfrm>
        </p:spPr>
        <p:txBody>
          <a:bodyPr>
            <a:normAutofit fontScale="92500" lnSpcReduction="10000"/>
          </a:bodyPr>
          <a:lstStyle/>
          <a:p>
            <a:r>
              <a:rPr lang="en-CA" dirty="0" smtClean="0">
                <a:ea typeface="Times New Roman"/>
                <a:cs typeface="Times New Roman"/>
              </a:rPr>
              <a:t>Engage as many patients as possible, do not get discouraged</a:t>
            </a:r>
          </a:p>
          <a:p>
            <a:pPr lvl="3"/>
            <a:endParaRPr lang="en-CA" dirty="0" smtClean="0">
              <a:ea typeface="Times New Roman"/>
              <a:cs typeface="Times New Roman"/>
            </a:endParaRPr>
          </a:p>
          <a:p>
            <a:pPr>
              <a:tabLst>
                <a:tab pos="431800" algn="l"/>
              </a:tabLst>
            </a:pPr>
            <a:r>
              <a:rPr lang="en-CA" dirty="0" smtClean="0">
                <a:ea typeface="Times New Roman"/>
                <a:cs typeface="Times New Roman"/>
              </a:rPr>
              <a:t>Approach patients you know might be interested from your prior interactions with them</a:t>
            </a:r>
          </a:p>
          <a:p>
            <a:pPr lvl="3">
              <a:tabLst>
                <a:tab pos="431800" algn="l"/>
              </a:tabLst>
            </a:pPr>
            <a:endParaRPr lang="en-CA" dirty="0" smtClean="0">
              <a:ea typeface="Times New Roman"/>
              <a:cs typeface="Times New Roman"/>
            </a:endParaRPr>
          </a:p>
          <a:p>
            <a:pPr>
              <a:tabLst>
                <a:tab pos="431800" algn="l"/>
              </a:tabLst>
            </a:pPr>
            <a:r>
              <a:rPr lang="en-CA" dirty="0" smtClean="0">
                <a:ea typeface="Times New Roman"/>
                <a:cs typeface="Times New Roman"/>
              </a:rPr>
              <a:t>Use study ads provided to increase visibility of the study around the pharmacy</a:t>
            </a:r>
          </a:p>
          <a:p>
            <a:pPr lvl="3">
              <a:tabLst>
                <a:tab pos="431800" algn="l"/>
              </a:tabLst>
            </a:pPr>
            <a:endParaRPr lang="en-CA" dirty="0" smtClean="0">
              <a:ea typeface="Times New Roman"/>
              <a:cs typeface="Times New Roman"/>
            </a:endParaRPr>
          </a:p>
          <a:p>
            <a:pPr>
              <a:tabLst>
                <a:tab pos="431800" algn="l"/>
              </a:tabLst>
            </a:pPr>
            <a:r>
              <a:rPr lang="en-CA" dirty="0" smtClean="0">
                <a:ea typeface="Times New Roman"/>
                <a:cs typeface="Times New Roman"/>
              </a:rPr>
              <a:t>Keep study introduction to patients short</a:t>
            </a:r>
            <a:endParaRPr lang="en-CA" dirty="0">
              <a:ea typeface="Times New Roman"/>
              <a:cs typeface="Times New Roman"/>
            </a:endParaRPr>
          </a:p>
        </p:txBody>
      </p:sp>
      <p:sp>
        <p:nvSpPr>
          <p:cNvPr id="4" name="Slide Number Placeholder 3"/>
          <p:cNvSpPr>
            <a:spLocks noGrp="1"/>
          </p:cNvSpPr>
          <p:nvPr>
            <p:ph type="sldNum" sz="quarter" idx="12"/>
          </p:nvPr>
        </p:nvSpPr>
        <p:spPr/>
        <p:txBody>
          <a:bodyPr/>
          <a:lstStyle/>
          <a:p>
            <a:fld id="{298EEA54-AD8B-0B46-80C4-2639D609232B}" type="slidenum">
              <a:rPr lang="en-US" smtClean="0"/>
              <a:t>13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30769447"/>
      </p:ext>
    </p:extLst>
  </p:cSld>
  <p:clrMapOvr>
    <a:masterClrMapping/>
  </p:clrMapOvr>
  <mc:AlternateContent xmlns:mc="http://schemas.openxmlformats.org/markup-compatibility/2006" xmlns:p14="http://schemas.microsoft.com/office/powerpoint/2010/main">
    <mc:Choice Requires="p14">
      <p:transition spd="slow" p14:dur="2000" advTm="31449"/>
    </mc:Choice>
    <mc:Fallback xmlns="">
      <p:transition spd="slow" advTm="31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sp>
        <p:nvSpPr>
          <p:cNvPr id="5" name="Content Placeholder 4"/>
          <p:cNvSpPr>
            <a:spLocks noGrp="1"/>
          </p:cNvSpPr>
          <p:nvPr>
            <p:ph sz="half" idx="2"/>
          </p:nvPr>
        </p:nvSpPr>
        <p:spPr>
          <a:xfrm>
            <a:off x="457201" y="2647506"/>
            <a:ext cx="8380214" cy="2268877"/>
          </a:xfrm>
        </p:spPr>
        <p:txBody>
          <a:bodyPr>
            <a:noAutofit/>
          </a:bodyPr>
          <a:lstStyle/>
          <a:p>
            <a:pPr marL="0" indent="0" algn="ctr">
              <a:buNone/>
            </a:pPr>
            <a:r>
              <a:rPr lang="en-CA" sz="4000" i="1" u="sng" dirty="0" smtClean="0"/>
              <a:t>If</a:t>
            </a:r>
            <a:r>
              <a:rPr lang="en-CA" sz="4000" dirty="0" smtClean="0"/>
              <a:t> the patient agrees to participate in the study, complete the </a:t>
            </a:r>
          </a:p>
          <a:p>
            <a:pPr marL="0" indent="0" algn="ctr">
              <a:buNone/>
            </a:pPr>
            <a:r>
              <a:rPr lang="en-CA" sz="4000" b="1" dirty="0" smtClean="0"/>
              <a:t>Participant Screening Form</a:t>
            </a:r>
          </a:p>
          <a:p>
            <a:endParaRPr lang="en-CA" sz="3600" dirty="0" smtClean="0"/>
          </a:p>
          <a:p>
            <a:pPr marL="0" indent="0">
              <a:buNone/>
            </a:pPr>
            <a:endParaRPr lang="en-CA" sz="4000" dirty="0" smtClean="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14</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54292341"/>
      </p:ext>
    </p:extLst>
  </p:cSld>
  <p:clrMapOvr>
    <a:masterClrMapping/>
  </p:clrMapOvr>
  <mc:AlternateContent xmlns:mc="http://schemas.openxmlformats.org/markup-compatibility/2006" xmlns:p14="http://schemas.microsoft.com/office/powerpoint/2010/main">
    <mc:Choice Requires="p14">
      <p:transition spd="slow" p14:dur="2000" advTm="9230"/>
    </mc:Choice>
    <mc:Fallback xmlns="">
      <p:transition spd="slow" advTm="9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sp>
        <p:nvSpPr>
          <p:cNvPr id="5" name="Content Placeholder 4"/>
          <p:cNvSpPr>
            <a:spLocks noGrp="1"/>
          </p:cNvSpPr>
          <p:nvPr>
            <p:ph sz="half" idx="2"/>
          </p:nvPr>
        </p:nvSpPr>
        <p:spPr>
          <a:xfrm>
            <a:off x="4648199" y="1600200"/>
            <a:ext cx="4348378" cy="4525963"/>
          </a:xfrm>
        </p:spPr>
        <p:txBody>
          <a:bodyPr>
            <a:noAutofit/>
          </a:bodyPr>
          <a:lstStyle/>
          <a:p>
            <a:pPr marL="0" indent="0">
              <a:buNone/>
            </a:pPr>
            <a:r>
              <a:rPr lang="en-CA" sz="3200" dirty="0"/>
              <a:t>I</a:t>
            </a:r>
            <a:r>
              <a:rPr lang="en-CA" sz="3200" dirty="0" smtClean="0"/>
              <a:t>n your binder</a:t>
            </a:r>
          </a:p>
          <a:p>
            <a:r>
              <a:rPr lang="en-CA" b="1" dirty="0" smtClean="0">
                <a:solidFill>
                  <a:srgbClr val="FFC000"/>
                </a:solidFill>
              </a:rPr>
              <a:t>Participant Screening Form</a:t>
            </a:r>
          </a:p>
          <a:p>
            <a:pPr marL="0" indent="0">
              <a:buNone/>
            </a:pPr>
            <a:r>
              <a:rPr lang="en-CA" b="1" u="sng" dirty="0" smtClean="0"/>
              <a:t>OR</a:t>
            </a:r>
          </a:p>
          <a:p>
            <a:pPr marL="0" indent="0">
              <a:buNone/>
            </a:pPr>
            <a:r>
              <a:rPr lang="en-CA" sz="3200" dirty="0" smtClean="0"/>
              <a:t>Via website</a:t>
            </a:r>
          </a:p>
          <a:p>
            <a:r>
              <a:rPr lang="en-CA" dirty="0" smtClean="0"/>
              <a:t>Online </a:t>
            </a:r>
            <a:r>
              <a:rPr lang="en-CA" b="1" dirty="0">
                <a:solidFill>
                  <a:srgbClr val="FFC000"/>
                </a:solidFill>
              </a:rPr>
              <a:t>Participant Screening Form</a:t>
            </a:r>
            <a:endParaRPr lang="en-CA" sz="3200" dirty="0">
              <a:solidFill>
                <a:srgbClr val="FFC000"/>
              </a:solidFill>
            </a:endParaRPr>
          </a:p>
          <a:p>
            <a:endParaRPr lang="en-CA" dirty="0" smtClean="0"/>
          </a:p>
          <a:p>
            <a:pPr marL="0" indent="0">
              <a:buNone/>
            </a:pPr>
            <a:endParaRPr lang="en-CA" sz="3200" dirty="0" smtClean="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851" y="1442572"/>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a:hlinkClick r:id="rId5"/>
          </p:cNvPr>
          <p:cNvPicPr>
            <a:picLocks noChangeAspect="1"/>
          </p:cNvPicPr>
          <p:nvPr/>
        </p:nvPicPr>
        <p:blipFill>
          <a:blip r:embed="rId6"/>
          <a:stretch>
            <a:fillRect/>
          </a:stretch>
        </p:blipFill>
        <p:spPr>
          <a:xfrm>
            <a:off x="6758778" y="3768159"/>
            <a:ext cx="1028179" cy="351337"/>
          </a:xfrm>
          <a:prstGeom prst="rect">
            <a:avLst/>
          </a:prstGeom>
          <a:ln>
            <a:solidFill>
              <a:schemeClr val="tx1"/>
            </a:solidFill>
          </a:ln>
        </p:spPr>
      </p:pic>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8"/>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9" name="Right Arrow 18"/>
          <p:cNvSpPr/>
          <p:nvPr/>
        </p:nvSpPr>
        <p:spPr>
          <a:xfrm rot="12393583">
            <a:off x="7601356" y="3946043"/>
            <a:ext cx="397916" cy="439376"/>
          </a:xfrm>
          <a:prstGeom prst="rightArrow">
            <a:avLst>
              <a:gd name="adj1" fmla="val 49888"/>
              <a:gd name="adj2" fmla="val 37452"/>
            </a:avLst>
          </a:prstGeom>
          <a:solidFill>
            <a:srgbClr val="FFFF00"/>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050" name="Picture 2" descr="C:\Users\SONY\Desktop\CANON_SC\IMAGE\0001\SCN_000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57" y="1417638"/>
            <a:ext cx="4030948" cy="52165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98EEA54-AD8B-0B46-80C4-2639D609232B}" type="slidenum">
              <a:rPr lang="en-US" smtClean="0"/>
              <a:t>15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30242968"/>
      </p:ext>
    </p:extLst>
  </p:cSld>
  <p:clrMapOvr>
    <a:masterClrMapping/>
  </p:clrMapOvr>
  <mc:AlternateContent xmlns:mc="http://schemas.openxmlformats.org/markup-compatibility/2006" xmlns:p14="http://schemas.microsoft.com/office/powerpoint/2010/main">
    <mc:Choice Requires="p14">
      <p:transition spd="slow" p14:dur="2000" advTm="9152"/>
    </mc:Choice>
    <mc:Fallback xmlns="">
      <p:transition spd="slow" advTm="9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96" y="1804696"/>
            <a:ext cx="8898494" cy="479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12596" y="1564778"/>
            <a:ext cx="2892392" cy="2308324"/>
          </a:xfrm>
          <a:prstGeom prst="rect">
            <a:avLst/>
          </a:prstGeom>
          <a:solidFill>
            <a:srgbClr val="FFFFCC"/>
          </a:solidFill>
          <a:ln>
            <a:solidFill>
              <a:schemeClr val="tx1"/>
            </a:solidFill>
          </a:ln>
        </p:spPr>
        <p:txBody>
          <a:bodyPr wrap="square" rtlCol="0">
            <a:spAutoFit/>
          </a:bodyPr>
          <a:lstStyle/>
          <a:p>
            <a:r>
              <a:rPr lang="en-CA" sz="2400" dirty="0" smtClean="0">
                <a:solidFill>
                  <a:prstClr val="black"/>
                </a:solidFill>
                <a:cs typeface="Arial" panose="020B0604020202020204" pitchFamily="34" charset="0"/>
              </a:rPr>
              <a:t>Access the online version of the </a:t>
            </a:r>
            <a:r>
              <a:rPr lang="en-CA" sz="2400" b="1" dirty="0" smtClean="0">
                <a:solidFill>
                  <a:prstClr val="black"/>
                </a:solidFill>
                <a:cs typeface="Arial" panose="020B0604020202020204" pitchFamily="34" charset="0"/>
              </a:rPr>
              <a:t>Participant Screening Form</a:t>
            </a:r>
            <a:r>
              <a:rPr lang="en-CA" sz="2400" dirty="0" smtClean="0">
                <a:solidFill>
                  <a:prstClr val="black"/>
                </a:solidFill>
                <a:cs typeface="Arial" panose="020B0604020202020204" pitchFamily="34" charset="0"/>
              </a:rPr>
              <a:t> through the </a:t>
            </a:r>
            <a:r>
              <a:rPr lang="en-CA" sz="2400" dirty="0" err="1" smtClean="0">
                <a:solidFill>
                  <a:prstClr val="black"/>
                </a:solidFill>
                <a:cs typeface="Arial" panose="020B0604020202020204" pitchFamily="34" charset="0"/>
              </a:rPr>
              <a:t>EmPhAsIS</a:t>
            </a:r>
            <a:r>
              <a:rPr lang="en-CA" sz="2400" dirty="0" smtClean="0">
                <a:solidFill>
                  <a:prstClr val="black"/>
                </a:solidFill>
                <a:cs typeface="Arial" panose="020B0604020202020204" pitchFamily="34" charset="0"/>
              </a:rPr>
              <a:t> Website:</a:t>
            </a:r>
            <a:r>
              <a:rPr lang="nl-NL" sz="2400" dirty="0" smtClean="0">
                <a:ea typeface="Times New Roman"/>
                <a:cs typeface="Times New Roman"/>
              </a:rPr>
              <a:t> </a:t>
            </a:r>
            <a:r>
              <a:rPr lang="nl-NL" sz="2400" dirty="0">
                <a:ea typeface="Times New Roman"/>
                <a:cs typeface="Times New Roman"/>
                <a:hlinkClick r:id="rId7" action="ppaction://hlinkfile"/>
              </a:rPr>
              <a:t>emphasis.core.ubc.ca</a:t>
            </a:r>
            <a:endParaRPr lang="en-CA" sz="2400" dirty="0">
              <a:solidFill>
                <a:prstClr val="black"/>
              </a:solidFill>
              <a:cs typeface="Arial" panose="020B0604020202020204" pitchFamily="34" charset="0"/>
            </a:endParaRPr>
          </a:p>
        </p:txBody>
      </p:sp>
      <p:sp>
        <p:nvSpPr>
          <p:cNvPr id="22" name="TextBox 21"/>
          <p:cNvSpPr txBox="1"/>
          <p:nvPr/>
        </p:nvSpPr>
        <p:spPr>
          <a:xfrm>
            <a:off x="5563123" y="3530237"/>
            <a:ext cx="2126213" cy="523220"/>
          </a:xfrm>
          <a:prstGeom prst="rect">
            <a:avLst/>
          </a:prstGeom>
          <a:solidFill>
            <a:srgbClr val="FFFFCC"/>
          </a:solidFill>
          <a:ln>
            <a:solidFill>
              <a:schemeClr val="tx1"/>
            </a:solidFill>
          </a:ln>
        </p:spPr>
        <p:txBody>
          <a:bodyPr wrap="square" rtlCol="0">
            <a:spAutoFit/>
          </a:bodyPr>
          <a:lstStyle/>
          <a:p>
            <a:pPr algn="ctr"/>
            <a:r>
              <a:rPr lang="en-CA" sz="2800" dirty="0" smtClean="0">
                <a:solidFill>
                  <a:prstClr val="black"/>
                </a:solidFill>
                <a:cs typeface="Arial" panose="020B0604020202020204" pitchFamily="34" charset="0"/>
              </a:rPr>
              <a:t>Click on </a:t>
            </a:r>
            <a:r>
              <a:rPr lang="en-CA" sz="2800" b="1" dirty="0" smtClean="0">
                <a:solidFill>
                  <a:prstClr val="black"/>
                </a:solidFill>
                <a:cs typeface="Arial" panose="020B0604020202020204" pitchFamily="34" charset="0"/>
              </a:rPr>
              <a:t>Info</a:t>
            </a:r>
            <a:endParaRPr lang="en-CA" sz="2800" b="1" dirty="0">
              <a:solidFill>
                <a:prstClr val="black"/>
              </a:solidFill>
              <a:cs typeface="Arial" panose="020B0604020202020204" pitchFamily="34" charset="0"/>
            </a:endParaRPr>
          </a:p>
        </p:txBody>
      </p:sp>
      <p:cxnSp>
        <p:nvCxnSpPr>
          <p:cNvPr id="23" name="Straight Arrow Connector 22"/>
          <p:cNvCxnSpPr/>
          <p:nvPr/>
        </p:nvCxnSpPr>
        <p:spPr>
          <a:xfrm flipV="1">
            <a:off x="7011163" y="2496374"/>
            <a:ext cx="1356347" cy="987805"/>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08946779"/>
      </p:ext>
    </p:extLst>
  </p:cSld>
  <p:clrMapOvr>
    <a:masterClrMapping/>
  </p:clrMapOvr>
  <mc:AlternateContent xmlns:mc="http://schemas.openxmlformats.org/markup-compatibility/2006" xmlns:p14="http://schemas.microsoft.com/office/powerpoint/2010/main">
    <mc:Choice Requires="p14">
      <p:transition spd="slow" p14:dur="2000" advTm="10440"/>
    </mc:Choice>
    <mc:Fallback xmlns="">
      <p:transition spd="slow" advTm="10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000000"/>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922" y="1860329"/>
            <a:ext cx="8781643" cy="472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54842" y="5717600"/>
            <a:ext cx="2319688" cy="954107"/>
          </a:xfrm>
          <a:prstGeom prst="rect">
            <a:avLst/>
          </a:prstGeom>
          <a:solidFill>
            <a:srgbClr val="FFFFCC"/>
          </a:solidFill>
          <a:ln>
            <a:solidFill>
              <a:schemeClr val="tx1"/>
            </a:solidFill>
          </a:ln>
        </p:spPr>
        <p:txBody>
          <a:bodyPr wrap="square" rtlCol="0">
            <a:spAutoFit/>
          </a:bodyPr>
          <a:lstStyle/>
          <a:p>
            <a:r>
              <a:rPr lang="en-CA" sz="2800" dirty="0" smtClean="0">
                <a:solidFill>
                  <a:prstClr val="black"/>
                </a:solidFill>
                <a:cs typeface="Arial" panose="020B0604020202020204" pitchFamily="34" charset="0"/>
              </a:rPr>
              <a:t>Click on </a:t>
            </a:r>
            <a:r>
              <a:rPr lang="en-CA" sz="2800" b="1" dirty="0" smtClean="0">
                <a:solidFill>
                  <a:prstClr val="black"/>
                </a:solidFill>
                <a:cs typeface="Arial" panose="020B0604020202020204" pitchFamily="34" charset="0"/>
              </a:rPr>
              <a:t>Pharmacists</a:t>
            </a:r>
            <a:endParaRPr lang="en-CA" sz="2800" b="1" dirty="0">
              <a:solidFill>
                <a:prstClr val="black"/>
              </a:solidFill>
              <a:cs typeface="Arial" panose="020B0604020202020204" pitchFamily="34" charset="0"/>
            </a:endParaRPr>
          </a:p>
        </p:txBody>
      </p:sp>
      <p:sp>
        <p:nvSpPr>
          <p:cNvPr id="21" name="TextBox 20"/>
          <p:cNvSpPr txBox="1"/>
          <p:nvPr/>
        </p:nvSpPr>
        <p:spPr>
          <a:xfrm>
            <a:off x="6478023" y="3487117"/>
            <a:ext cx="2208777" cy="1384995"/>
          </a:xfrm>
          <a:prstGeom prst="rect">
            <a:avLst/>
          </a:prstGeom>
          <a:solidFill>
            <a:srgbClr val="FFFFCC"/>
          </a:solidFill>
          <a:ln>
            <a:solidFill>
              <a:schemeClr val="tx1"/>
            </a:solidFill>
          </a:ln>
        </p:spPr>
        <p:txBody>
          <a:bodyPr wrap="square" rtlCol="0">
            <a:spAutoFit/>
          </a:bodyPr>
          <a:lstStyle/>
          <a:p>
            <a:r>
              <a:rPr lang="en-CA" sz="2800" dirty="0" smtClean="0">
                <a:solidFill>
                  <a:prstClr val="black"/>
                </a:solidFill>
                <a:cs typeface="Arial" panose="020B0604020202020204" pitchFamily="34" charset="0"/>
              </a:rPr>
              <a:t>Enter your </a:t>
            </a:r>
            <a:r>
              <a:rPr lang="en-CA" sz="2800" b="1" dirty="0" smtClean="0">
                <a:solidFill>
                  <a:prstClr val="black"/>
                </a:solidFill>
                <a:cs typeface="Arial" panose="020B0604020202020204" pitchFamily="34" charset="0"/>
              </a:rPr>
              <a:t>Username</a:t>
            </a:r>
          </a:p>
          <a:p>
            <a:r>
              <a:rPr lang="en-CA" sz="2800" dirty="0" smtClean="0">
                <a:solidFill>
                  <a:prstClr val="black"/>
                </a:solidFill>
                <a:cs typeface="Arial" panose="020B0604020202020204" pitchFamily="34" charset="0"/>
              </a:rPr>
              <a:t>(i.e. phar</a:t>
            </a:r>
            <a:r>
              <a:rPr lang="en-CA" sz="2800" u="sng" dirty="0" smtClean="0">
                <a:solidFill>
                  <a:prstClr val="black"/>
                </a:solidFill>
                <a:cs typeface="Arial" panose="020B0604020202020204" pitchFamily="34" charset="0"/>
              </a:rPr>
              <a:t>007</a:t>
            </a:r>
            <a:r>
              <a:rPr lang="en-CA" sz="2800" dirty="0" smtClean="0">
                <a:solidFill>
                  <a:prstClr val="black"/>
                </a:solidFill>
                <a:cs typeface="Arial" panose="020B0604020202020204" pitchFamily="34" charset="0"/>
              </a:rPr>
              <a:t>)</a:t>
            </a:r>
            <a:endParaRPr lang="en-CA" sz="2800" dirty="0">
              <a:solidFill>
                <a:prstClr val="black"/>
              </a:solidFill>
              <a:cs typeface="Arial" panose="020B0604020202020204" pitchFamily="34" charset="0"/>
            </a:endParaRPr>
          </a:p>
        </p:txBody>
      </p:sp>
      <p:cxnSp>
        <p:nvCxnSpPr>
          <p:cNvPr id="22" name="Straight Arrow Connector 21"/>
          <p:cNvCxnSpPr/>
          <p:nvPr/>
        </p:nvCxnSpPr>
        <p:spPr>
          <a:xfrm flipH="1" flipV="1">
            <a:off x="4803227" y="3487117"/>
            <a:ext cx="1742173" cy="261018"/>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307265" y="5232244"/>
            <a:ext cx="939989" cy="485356"/>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8775287"/>
      </p:ext>
    </p:extLst>
  </p:cSld>
  <p:clrMapOvr>
    <a:masterClrMapping/>
  </p:clrMapOvr>
  <mc:AlternateContent xmlns:mc="http://schemas.openxmlformats.org/markup-compatibility/2006" xmlns:p14="http://schemas.microsoft.com/office/powerpoint/2010/main">
    <mc:Choice Requires="p14">
      <p:transition spd="slow" p14:dur="2000" advTm="9674"/>
    </mc:Choice>
    <mc:Fallback xmlns="">
      <p:transition spd="slow" advTm="9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000000"/>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615" y="1913827"/>
            <a:ext cx="8760150" cy="470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2866254" y="4074552"/>
            <a:ext cx="2792412" cy="954107"/>
          </a:xfrm>
          <a:prstGeom prst="rect">
            <a:avLst/>
          </a:prstGeom>
          <a:solidFill>
            <a:srgbClr val="FFFFCC"/>
          </a:solidFill>
          <a:ln>
            <a:solidFill>
              <a:schemeClr val="tx1"/>
            </a:solidFill>
          </a:ln>
        </p:spPr>
        <p:txBody>
          <a:bodyPr wrap="square" rtlCol="0">
            <a:spAutoFit/>
          </a:bodyPr>
          <a:lstStyle/>
          <a:p>
            <a:r>
              <a:rPr lang="en-CA" sz="2800" dirty="0" smtClean="0">
                <a:solidFill>
                  <a:prstClr val="black"/>
                </a:solidFill>
                <a:cs typeface="Arial" panose="020B0604020202020204" pitchFamily="34" charset="0"/>
              </a:rPr>
              <a:t>Click on </a:t>
            </a:r>
            <a:r>
              <a:rPr lang="en-CA" sz="2800" b="1" dirty="0" smtClean="0">
                <a:solidFill>
                  <a:prstClr val="black"/>
                </a:solidFill>
                <a:cs typeface="Arial" panose="020B0604020202020204" pitchFamily="34" charset="0"/>
              </a:rPr>
              <a:t>Screening Form</a:t>
            </a:r>
            <a:endParaRPr lang="en-CA" sz="2800" b="1" dirty="0">
              <a:solidFill>
                <a:prstClr val="black"/>
              </a:solidFill>
              <a:cs typeface="Arial" panose="020B0604020202020204" pitchFamily="34" charset="0"/>
            </a:endParaRPr>
          </a:p>
        </p:txBody>
      </p:sp>
      <p:cxnSp>
        <p:nvCxnSpPr>
          <p:cNvPr id="24" name="Straight Arrow Connector 23"/>
          <p:cNvCxnSpPr/>
          <p:nvPr/>
        </p:nvCxnSpPr>
        <p:spPr>
          <a:xfrm flipH="1" flipV="1">
            <a:off x="1504950" y="3083953"/>
            <a:ext cx="1733550" cy="990599"/>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2966948"/>
      </p:ext>
    </p:extLst>
  </p:cSld>
  <p:clrMapOvr>
    <a:masterClrMapping/>
  </p:clrMapOvr>
  <mc:AlternateContent xmlns:mc="http://schemas.openxmlformats.org/markup-compatibility/2006" xmlns:p14="http://schemas.microsoft.com/office/powerpoint/2010/main">
    <mc:Choice Requires="p14">
      <p:transition spd="slow" p14:dur="2000" advTm="7093"/>
    </mc:Choice>
    <mc:Fallback xmlns="">
      <p:transition spd="slow" advTm="7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Screen for Eligibility</a:t>
            </a:r>
            <a:endParaRPr lang="en-US"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652" y="1252565"/>
            <a:ext cx="4766938" cy="554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486400" y="3072184"/>
            <a:ext cx="3306726" cy="2246769"/>
          </a:xfrm>
          <a:prstGeom prst="rect">
            <a:avLst/>
          </a:prstGeom>
          <a:solidFill>
            <a:srgbClr val="FFFFCC"/>
          </a:solidFill>
          <a:ln>
            <a:solidFill>
              <a:schemeClr val="tx1"/>
            </a:solidFill>
          </a:ln>
        </p:spPr>
        <p:txBody>
          <a:bodyPr wrap="square" rtlCol="0">
            <a:spAutoFit/>
          </a:bodyPr>
          <a:lstStyle/>
          <a:p>
            <a:r>
              <a:rPr lang="en-CA" sz="2800" dirty="0" smtClean="0">
                <a:solidFill>
                  <a:prstClr val="black"/>
                </a:solidFill>
                <a:cs typeface="Arial" panose="020B0604020202020204" pitchFamily="34" charset="0"/>
              </a:rPr>
              <a:t>If using the online </a:t>
            </a:r>
            <a:r>
              <a:rPr lang="en-CA" sz="2800" b="1" dirty="0" smtClean="0">
                <a:solidFill>
                  <a:prstClr val="black"/>
                </a:solidFill>
                <a:cs typeface="Arial" panose="020B0604020202020204" pitchFamily="34" charset="0"/>
              </a:rPr>
              <a:t>Screening Form</a:t>
            </a:r>
            <a:r>
              <a:rPr lang="en-CA" sz="2800" dirty="0" smtClean="0">
                <a:solidFill>
                  <a:prstClr val="black"/>
                </a:solidFill>
                <a:cs typeface="Arial" panose="020B0604020202020204" pitchFamily="34" charset="0"/>
              </a:rPr>
              <a:t>, remember to </a:t>
            </a:r>
            <a:r>
              <a:rPr lang="en-CA" sz="2800" u="sng" dirty="0" smtClean="0">
                <a:solidFill>
                  <a:prstClr val="black"/>
                </a:solidFill>
                <a:cs typeface="Arial" panose="020B0604020202020204" pitchFamily="34" charset="0"/>
              </a:rPr>
              <a:t>print</a:t>
            </a:r>
            <a:r>
              <a:rPr lang="en-CA" sz="2800" dirty="0" smtClean="0">
                <a:solidFill>
                  <a:prstClr val="black"/>
                </a:solidFill>
                <a:cs typeface="Arial" panose="020B0604020202020204" pitchFamily="34" charset="0"/>
              </a:rPr>
              <a:t> the form after completing</a:t>
            </a:r>
            <a:endParaRPr lang="en-CA" sz="2800" b="1" dirty="0">
              <a:solidFill>
                <a:prstClr val="black"/>
              </a:solidFill>
              <a:cs typeface="Arial" panose="020B0604020202020204" pitchFamily="34" charset="0"/>
            </a:endParaRPr>
          </a:p>
        </p:txBody>
      </p:sp>
      <p:cxnSp>
        <p:nvCxnSpPr>
          <p:cNvPr id="7" name="Straight Arrow Connector 6"/>
          <p:cNvCxnSpPr/>
          <p:nvPr/>
        </p:nvCxnSpPr>
        <p:spPr>
          <a:xfrm flipH="1">
            <a:off x="3434316" y="4540102"/>
            <a:ext cx="2052084" cy="1275907"/>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19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97525542"/>
      </p:ext>
    </p:extLst>
  </p:cSld>
  <p:clrMapOvr>
    <a:masterClrMapping/>
  </p:clrMapOvr>
  <mc:AlternateContent xmlns:mc="http://schemas.openxmlformats.org/markup-compatibility/2006" xmlns:p14="http://schemas.microsoft.com/office/powerpoint/2010/main">
    <mc:Choice Requires="p14">
      <p:transition spd="slow" p14:dur="2000" advTm="6232"/>
    </mc:Choice>
    <mc:Fallback xmlns="">
      <p:transition spd="slow" advTm="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Eligibility Criteria for Patients</a:t>
            </a:r>
            <a:endParaRPr lang="en-CA" dirty="0"/>
          </a:p>
        </p:txBody>
      </p:sp>
      <p:pic>
        <p:nvPicPr>
          <p:cNvPr id="11" name="Picture 10"/>
          <p:cNvPicPr>
            <a:picLocks noChangeAspect="1"/>
          </p:cNvPicPr>
          <p:nvPr/>
        </p:nvPicPr>
        <p:blipFill>
          <a:blip r:embed="rId4"/>
          <a:stretch>
            <a:fillRect/>
          </a:stretch>
        </p:blipFill>
        <p:spPr>
          <a:xfrm>
            <a:off x="2839498" y="2534031"/>
            <a:ext cx="3465004" cy="4086928"/>
          </a:xfrm>
          <a:prstGeom prst="rect">
            <a:avLst/>
          </a:prstGeom>
        </p:spPr>
      </p:pic>
      <p:sp>
        <p:nvSpPr>
          <p:cNvPr id="12" name="TextBox 11"/>
          <p:cNvSpPr txBox="1"/>
          <p:nvPr/>
        </p:nvSpPr>
        <p:spPr>
          <a:xfrm>
            <a:off x="1274065" y="3149939"/>
            <a:ext cx="1801368" cy="830997"/>
          </a:xfrm>
          <a:prstGeom prst="rect">
            <a:avLst/>
          </a:prstGeom>
          <a:noFill/>
        </p:spPr>
        <p:txBody>
          <a:bodyPr wrap="square" rtlCol="0">
            <a:spAutoFit/>
          </a:bodyPr>
          <a:lstStyle/>
          <a:p>
            <a:pPr algn="ctr"/>
            <a:r>
              <a:rPr lang="en-CA" sz="2400" b="1" dirty="0" smtClean="0"/>
              <a:t>1. </a:t>
            </a:r>
            <a:r>
              <a:rPr lang="en-CA" sz="2400" dirty="0" smtClean="0"/>
              <a:t>14 years or older </a:t>
            </a:r>
            <a:endParaRPr lang="en-CA" sz="2400" dirty="0"/>
          </a:p>
        </p:txBody>
      </p:sp>
      <p:sp>
        <p:nvSpPr>
          <p:cNvPr id="15" name="TextBox 14"/>
          <p:cNvSpPr txBox="1"/>
          <p:nvPr/>
        </p:nvSpPr>
        <p:spPr>
          <a:xfrm>
            <a:off x="2314050" y="2029142"/>
            <a:ext cx="1801368" cy="830997"/>
          </a:xfrm>
          <a:prstGeom prst="rect">
            <a:avLst/>
          </a:prstGeom>
          <a:noFill/>
        </p:spPr>
        <p:txBody>
          <a:bodyPr wrap="square" rtlCol="0">
            <a:spAutoFit/>
          </a:bodyPr>
          <a:lstStyle/>
          <a:p>
            <a:pPr algn="ctr"/>
            <a:r>
              <a:rPr lang="en-CA" sz="2400" b="1" dirty="0" smtClean="0"/>
              <a:t>2. </a:t>
            </a:r>
            <a:r>
              <a:rPr lang="en-CA" sz="2400" dirty="0" smtClean="0"/>
              <a:t>Diagnosed with asthma</a:t>
            </a:r>
            <a:endParaRPr lang="en-CA" sz="2400" dirty="0"/>
          </a:p>
        </p:txBody>
      </p:sp>
      <p:sp>
        <p:nvSpPr>
          <p:cNvPr id="16" name="TextBox 15"/>
          <p:cNvSpPr txBox="1"/>
          <p:nvPr/>
        </p:nvSpPr>
        <p:spPr>
          <a:xfrm>
            <a:off x="4238576" y="1575875"/>
            <a:ext cx="2065925" cy="1200329"/>
          </a:xfrm>
          <a:prstGeom prst="rect">
            <a:avLst/>
          </a:prstGeom>
          <a:noFill/>
        </p:spPr>
        <p:txBody>
          <a:bodyPr wrap="square" rtlCol="0">
            <a:spAutoFit/>
          </a:bodyPr>
          <a:lstStyle/>
          <a:p>
            <a:pPr algn="ctr"/>
            <a:r>
              <a:rPr lang="en-CA" sz="2400" b="1" dirty="0" smtClean="0"/>
              <a:t>3. </a:t>
            </a:r>
            <a:r>
              <a:rPr lang="en-CA" sz="2400" dirty="0" smtClean="0"/>
              <a:t>Prescribed with inhaled corticosteroids</a:t>
            </a:r>
            <a:endParaRPr lang="en-CA" sz="2400" dirty="0"/>
          </a:p>
        </p:txBody>
      </p:sp>
      <p:sp>
        <p:nvSpPr>
          <p:cNvPr id="7" name="TextBox 6"/>
          <p:cNvSpPr txBox="1"/>
          <p:nvPr/>
        </p:nvSpPr>
        <p:spPr>
          <a:xfrm>
            <a:off x="6052013" y="2776204"/>
            <a:ext cx="2324632" cy="1200328"/>
          </a:xfrm>
          <a:prstGeom prst="rect">
            <a:avLst/>
          </a:prstGeom>
          <a:noFill/>
        </p:spPr>
        <p:txBody>
          <a:bodyPr wrap="square" rtlCol="0">
            <a:spAutoFit/>
          </a:bodyPr>
          <a:lstStyle/>
          <a:p>
            <a:pPr algn="ctr"/>
            <a:r>
              <a:rPr lang="en-CA" sz="2400" b="1" dirty="0" smtClean="0"/>
              <a:t>4.</a:t>
            </a:r>
            <a:r>
              <a:rPr lang="en-CA" sz="2400" dirty="0" smtClean="0"/>
              <a:t>Have a cell phone with text capabilities</a:t>
            </a:r>
            <a:endParaRPr lang="en-CA" sz="2400" dirty="0"/>
          </a:p>
        </p:txBody>
      </p:sp>
      <p:sp>
        <p:nvSpPr>
          <p:cNvPr id="3" name="AutoShape 2" descr="data:image/jpeg;base64,/9j/4AAQSkZJRgABAQAAAQABAAD/2wCEAAkGBxASEhUSEhEUEhQVFhUVExUXFRAQERUUFBcWFhcRFRUYHiggGRslHRMUITEiJSktLi4uFx8zODMsNygtLisBCgoKDg0OGxAQGywkHyIsLCwtLCwsLCwsLCwtLCwsLDQsLCwsLCwsLCwsLCwsLCwsLCwsLCwuLCwsNSwsLCwsLP/AABEIAPgAzAMBIgACEQEDEQH/xAAcAAEAAQUBAQAAAAAAAAAAAAAAAwIEBQYHCAH/xABAEAACAQIDBAcFBgQEBwAAAAAAAQIDEQQSIQUxQVEGBxMiYXGBMkJykaEUgpKxwdEjYuHwM0NSohUkc4OywvH/xAAZAQEAAwEBAAAAAAAAAAAAAAAAAQMEAgX/xAAhEQEAAgIBBQEBAQAAAAAAAAAAAQIDESEEEjFBUROBMv/aAAwDAQACEQMRAD8A7iAAAAAAAAAAAAAAAAAAAAAAAAAAAAAAAAAAAAAAAAAAAAAAAAAAAAAAAAAAAAAAAAAAAAAAAAAAAAAAtp4xe4s+/VWUFbnLd8rvwNM6Q9MJRbp0n2k91oZlFPlmXek/K3kRsbhj9qUKKvVqxh4N6252Wti5o1YzipRalGSTjJNNNPVNNb0cbnsbG4l5q8+yg/d978K3epvXQKt2cHhHJtU1mpOWsnBvvR9G16SS4DY20AEgAAAAAAAAAAAAAAAAAAAAAAADE7S6QUKN7zi2t95Wirc3+1/Q1TE9M3Wk6dGm6z8Van55Nbr4m/QwO1OjdGli6zxFaco53OlTV8zhLvJc2lqtLezvMi8bOEYxwtCEYvV7rrK3fM1puyu7e6W85iJnyTPxnamKm6aWIqZb2WSLtduyUdNZataGAq7UhG6wtKLnZZcykpyzXbyxSu0lbW/HkUYqhSnKnKfaVJ972cspOLnNxzNXV45px0VuTRfYHZ9fMpOSpRzZssVrK2lpXvdO73u603FjhcYJ1XSj2sWqlu9fJq+fdbSv/aMVDaM6NaFeTjFQfehHvycX3ZJ28G/VI2CvJJXeiNf2vQs204wi9XL3r8f70I1tG4jl1CE1JJp3TSaa3NPc0VHHKvWJWoUI4egoylC8e1kr933YqO7RacdEdG6F7d+2YWFV27RdyqlpapHe7cE1aSXKRM1mPJTLW/hnQAcrAAAAAAAAAAAAAAAAAAAAABqXWBslVIU66jmlSllesl3KjSu7NNpSyvfzMBSwUoxzzk3CCzqlTSVku842Wjtu43S8TpNelGcXCSvGScWuaas0c0nh8TGtUouTTi8uZd1WtLJNeNpKXHVRW67JrHLi69njqNKMVF2UbtqFqloRyublN8lUjNq97O9mXuJrzvlhHXfm3xtp876rfwLLC7Kpw1k7pbl7MIpKcV52hUyeMYxvuMLt3pOorssPbRWzK1klpaC/UvitZnVWfJlikbsl2ptSlDO5yc5xk0oK8fC17arWSuahtTalXEO85WjwitIr04shnVbbbd297e8gktbGjtiHm3z2yTyt5u275vf/AEN16pNtdjiXh5PuV13b8KsFdfOOZeaiaXNfsymlUlCSlB5ZxalF8VKLupejVynLXcNPT37bPTYMfsDakMVh6deFrTjql7slpKPo00ZAyvUAAAAAAAAAAAAAAAAAAAAAA1bpjTVJxxF7L2Kn1cZf+S9UZ/auOjQo1K0k5Rpxc2lvtFXZw7pN0jrY2pmm7QXsU17MfHxfid0x9zPnzRjjXuVxtzpFOteELxh9ZeL8PAwpFckizdWIiNQ8a9ptbdnw+VNxU0DqXEcIJJPfx/M+TSWvG2vJaL+qKmuHy8yGSK5hfSXROp7bVqtXCyek12tNPdmjpUS8Wsjt/Kzqx5lwmMqUKkK1KWWdOSlF/mvJptPwbPRmw9pwxVCnXhunFO3J7nH0dzHeJ29bBaJrpfAA4XgAAAAAAAAAAAAAAAAAApqU1JOMkmmmmnqmno0zgPSfY7wmJqUH7Keam+dOWsX6bn4xZ6AND619jKpQjiYrvUXlnbjSm7a/DJp+UpFmK2rM3VY++m48w5QVRZQj6mbKvIvHtMfD5BlR0rR1VxIanNFzJEFtLctxEu6yhqwurr1R0Xqc23bNhZPRtuHxJXt6xX+w50pWZfbGxEqVaNSDs01JfFB5l6b1YptTbVjy9nL0aCDA4qNWnCrH2ZxjJeUle31JzI9cAAAAAAAAAAAAAAAAAAAjxNCNSEoTWaM4uMlwcZKzXyZIAPPG29nSw1epQlvpyaT5x3wl6xafqWR03rc2NeMMXFezalV+FvuS9JNr7y5HMkbKW3ES8bNj7LzX+wrTJEQokgy30yT5VENTR3JimoroJWlWNmURnb9PMmmrryLeSOJXVdt6q9rKtg+zb79CTi1xyyblGXlrJfdNyOD9W22/s2Nhmdqda1GpyvJ/w5ekrK/KTO8GO/8AqXr4J3SAAHK4AAAAAAAAAAAAAAAAAAFttLBQr0p0Zq8akXF89VvXit/oee8dhJ0as6VTSVOThLldcV4PRrwaPRpy7rc2NlnDFxWk7U6vxJXhJ+aTX3YluK2p19Y+sx7r3R5hzwqjIoPqNdfjyrx7Ts+XPkHoGHCKas/BltNWZeTV0W9VcfQSsrK2tvW7kehOhG2vtmDpVW7zSyVf+pDST9dJeUkefmuPL6+BvXVFtrssVLDydoYiN4L3VVpptfijm145YmTLXnb0+mv6dlABU2gAAAAAAAAAAAAAAAAAAFht7ZccVh6lCW6cbJ/6ZLWMvSST9C/ARMbjUvNtejKEpQmssotxmuUouzXzRQjeetbYvZYiOIirQrq0uSqwX/tFL8MjRTbW2428TLj7LTX4lgyuRCiWLuiyfrO+EMla64EpTUWnkJTWeVpUd/0XIpw+InTlGpB2nSlGcH/NF5l9USVEQS5lN67hsw21L0rsPaUMTh6WIh7NSClbk3vi/FO69C+OWdSu2tKuCm/ZfbUdfdk7VIryeV/ffI6mZHrVncbAQVsZSh7dSEfilGP5ssqvSPAx9rGYePnWpJ/K4SygMFLplsxb8dh/PtIW9XexktmbUw+Ihnw9anWhezlCcZpPk7bmBdgAAAAAAAAAAAAAAAxHSvY6xeFqUfeazU3yqR1j89z8GzgM4tb001o09Gmt6a5npU4z1m7G7DFOpFWp4hOa5Kov8Ret1L7z5F2G3pi6zHxF/jT0ySmyIqiaol5V41KZopsVIEoWtRcC2lHhvvuX6F9Wj+xmNmbJcO9Jd97l/oT/AFI1tZW2oa7Wr1MK4uE5QrtXzQk4ypxelk1xeq+ZZVto15+3Xqz+KpUl66syNTZtStVqVGssc1ouTUU4rRWv5fUk/wCH4ePt16a+/F/RFdqV29LFNorDAKPgVqL5Ga7XAx31r+UKj/Qre0cEtIyzeOWSQ7aw77pa5Xb3Ph+Zu3UrVttOKUmlKjVTXCdsrUWuNrX9DQsVWzOT5yb/AGM91b43sdp4Sd7J1VTf/ejKlZ+s0Yr832014rp6hABKQAAAAAAAAAAAAANe6d7F+1YScYq9SH8SlzzRveK+KLlH1RsIJidItWLRqXmZvc0VxZsXWBsX7NjJqKtTq/xafJKTeaHpK/o4mv4Z271r62ivHn6Gys75eHkpNZms+l1ToWV5PKvm35L97EmekvdlLzkor5JX+pa5m3dsrZ2qiVzSxqg7xpwTW5vNNrx7zZXPatZ+/bySRZH1hO5abiYWlJNt2bWrb4kSguRf7XharLx1+aLK5TPl61J3WJEg0GfSHaKRLh6sqU41FvhONSO/fCSkvrEjnvPtOjOpKFKGs6ko04L+ebUYr5tGa8crq+HrnZOPhiKFKvC+WrThUjfeozipJPx1LsgwOFjSpwpR9mnCMI+UEor8icOgAAAAAAAAAAAAAAAGpdZexPtGEdSKvUoXqRtvcP8AMh+FX84o4xbdb+76npNo4H016PSwleccso0r5qM9VFwlr2ebdeO63gnxLsVvTB1eLmLwxdMlRYYWbk7RlmfLSX9TNYbY2Lqexh60vFUalvxWsXd8MMY7T4hZhGxYboPtKf8AkKHxzpx+ik39C+pdW2Pe+WHj9+o38lAj9au46bJPpzHpDC04y5pr5f8A0w9zs2J6psRVS7StQVnpbtX+iuZfY3VFgYQ/5jNWnrdxcqcLcEktfqVWyRvh6GHHaKxEuCwS439C5hl4Qbfi/pY9JYPoDsqn7ODpv489V/72+Rm8Ls2hS/wqNOn8EIQ/JHP6Su/N5ej0bxtZfwsJWfw06slr42twOjdU/VlXo1443HRySp37Ci2pSUnp2tS2ism7R33d3ayOyg4mZny7iNAAISAAAAAAAAAAAAAAAAFM4J6NJrk9UVAD4opbkkfQAAAAAAAAAAAAAAAAAAAAAAAAAAAAAAAAAAAAAAAAAAAAAAAAAAAAAAAAAAAAAAAAAAAAAAAAAAAAAAAAAAAAAAD/2Q=="/>
          <p:cNvSpPr>
            <a:spLocks noChangeAspect="1" noChangeArrowheads="1"/>
          </p:cNvSpPr>
          <p:nvPr/>
        </p:nvSpPr>
        <p:spPr bwMode="auto">
          <a:xfrm>
            <a:off x="155575" y="-2887663"/>
            <a:ext cx="4962525" cy="6029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ASEhUSEhEUEhQVFhUVExUXFRAQERUUFBcWFhcRFRUYHiggGRslHRMUITEiJSktLi4uFx8zODMsNygtLisBCgoKDg0OGxAQGywkHyIsLCwtLCwsLCwsLCwtLCwsLDQsLCwsLCwsLCwsLCwsLCwsLCwsLCwuLCwsNSwsLCwsLP/AABEIAPgAzAMBIgACEQEDEQH/xAAcAAEAAQUBAQAAAAAAAAAAAAAAAwIEBQYHCAH/xABAEAACAQIDBAcFBgQEBwAAAAAAAQIDEQQSIQUxQVEGBxMiYXGBMkJykaEUgpKxwdEjYuHwM0NSohUkc4OywvH/xAAZAQEAAwEBAAAAAAAAAAAAAAAAAQMEAgX/xAAhEQEAAgIBBQEBAQAAAAAAAAAAAQIDESEEEjFBUROBMv/aAAwDAQACEQMRAD8A7iAAAAAAAAAAAAAAAAAAAAAAAAAAAAAAAAAAAAAAAAAAAAAAAAAAAAAAAAAAAAAAAAAAAAAAAAAAAAAAtp4xe4s+/VWUFbnLd8rvwNM6Q9MJRbp0n2k91oZlFPlmXek/K3kRsbhj9qUKKvVqxh4N6252Wti5o1YzipRalGSTjJNNNPVNNb0cbnsbG4l5q8+yg/d978K3epvXQKt2cHhHJtU1mpOWsnBvvR9G16SS4DY20AEgAAAAAAAAAAAAAAAAAAAAAAADE7S6QUKN7zi2t95Wirc3+1/Q1TE9M3Wk6dGm6z8Van55Nbr4m/QwO1OjdGli6zxFaco53OlTV8zhLvJc2lqtLezvMi8bOEYxwtCEYvV7rrK3fM1puyu7e6W85iJnyTPxnamKm6aWIqZb2WSLtduyUdNZataGAq7UhG6wtKLnZZcykpyzXbyxSu0lbW/HkUYqhSnKnKfaVJ972cspOLnNxzNXV45px0VuTRfYHZ9fMpOSpRzZssVrK2lpXvdO73u603FjhcYJ1XSj2sWqlu9fJq+fdbSv/aMVDaM6NaFeTjFQfehHvycX3ZJ28G/VI2CvJJXeiNf2vQs204wi9XL3r8f70I1tG4jl1CE1JJp3TSaa3NPc0VHHKvWJWoUI4egoylC8e1kr933YqO7RacdEdG6F7d+2YWFV27RdyqlpapHe7cE1aSXKRM1mPJTLW/hnQAcrAAAAAAAAAAAAAAAAAAAAABqXWBslVIU66jmlSllesl3KjSu7NNpSyvfzMBSwUoxzzk3CCzqlTSVku842Wjtu43S8TpNelGcXCSvGScWuaas0c0nh8TGtUouTTi8uZd1WtLJNeNpKXHVRW67JrHLi69njqNKMVF2UbtqFqloRyublN8lUjNq97O9mXuJrzvlhHXfm3xtp876rfwLLC7Kpw1k7pbl7MIpKcV52hUyeMYxvuMLt3pOorssPbRWzK1klpaC/UvitZnVWfJlikbsl2ptSlDO5yc5xk0oK8fC17arWSuahtTalXEO85WjwitIr04shnVbbbd297e8gktbGjtiHm3z2yTyt5u275vf/AEN16pNtdjiXh5PuV13b8KsFdfOOZeaiaXNfsymlUlCSlB5ZxalF8VKLupejVynLXcNPT37bPTYMfsDakMVh6deFrTjql7slpKPo00ZAyvUAAAAAAAAAAAAAAAAAAAAAA1bpjTVJxxF7L2Kn1cZf+S9UZ/auOjQo1K0k5Rpxc2lvtFXZw7pN0jrY2pmm7QXsU17MfHxfid0x9zPnzRjjXuVxtzpFOteELxh9ZeL8PAwpFckizdWIiNQ8a9ptbdnw+VNxU0DqXEcIJJPfx/M+TSWvG2vJaL+qKmuHy8yGSK5hfSXROp7bVqtXCyek12tNPdmjpUS8Wsjt/Kzqx5lwmMqUKkK1KWWdOSlF/mvJptPwbPRmw9pwxVCnXhunFO3J7nH0dzHeJ29bBaJrpfAA4XgAAAAAAAAAAAAAAAAAApqU1JOMkmmmmnqmno0zgPSfY7wmJqUH7Keam+dOWsX6bn4xZ6AND619jKpQjiYrvUXlnbjSm7a/DJp+UpFmK2rM3VY++m48w5QVRZQj6mbKvIvHtMfD5BlR0rR1VxIanNFzJEFtLctxEu6yhqwurr1R0Xqc23bNhZPRtuHxJXt6xX+w50pWZfbGxEqVaNSDs01JfFB5l6b1YptTbVjy9nL0aCDA4qNWnCrH2ZxjJeUle31JzI9cAAAAAAAAAAAAAAAAAAAjxNCNSEoTWaM4uMlwcZKzXyZIAPPG29nSw1epQlvpyaT5x3wl6xafqWR03rc2NeMMXFezalV+FvuS9JNr7y5HMkbKW3ES8bNj7LzX+wrTJEQokgy30yT5VENTR3JimoroJWlWNmURnb9PMmmrryLeSOJXVdt6q9rKtg+zb79CTi1xyyblGXlrJfdNyOD9W22/s2Nhmdqda1GpyvJ/w5ekrK/KTO8GO/8AqXr4J3SAAHK4AAAAAAAAAAAAAAAAAAFttLBQr0p0Zq8akXF89VvXit/oee8dhJ0as6VTSVOThLldcV4PRrwaPRpy7rc2NlnDFxWk7U6vxJXhJ+aTX3YluK2p19Y+sx7r3R5hzwqjIoPqNdfjyrx7Ts+XPkHoGHCKas/BltNWZeTV0W9VcfQSsrK2tvW7kehOhG2vtmDpVW7zSyVf+pDST9dJeUkefmuPL6+BvXVFtrssVLDydoYiN4L3VVpptfijm145YmTLXnb0+mv6dlABU2gAAAAAAAAAAAAAAAAAAFht7ZccVh6lCW6cbJ/6ZLWMvSST9C/ARMbjUvNtejKEpQmssotxmuUouzXzRQjeetbYvZYiOIirQrq0uSqwX/tFL8MjRTbW2428TLj7LTX4lgyuRCiWLuiyfrO+EMla64EpTUWnkJTWeVpUd/0XIpw+InTlGpB2nSlGcH/NF5l9USVEQS5lN67hsw21L0rsPaUMTh6WIh7NSClbk3vi/FO69C+OWdSu2tKuCm/ZfbUdfdk7VIryeV/ffI6mZHrVncbAQVsZSh7dSEfilGP5ssqvSPAx9rGYePnWpJ/K4SygMFLplsxb8dh/PtIW9XexktmbUw+Ihnw9anWhezlCcZpPk7bmBdgAAAAAAAAAAAAAAAxHSvY6xeFqUfeazU3yqR1j89z8GzgM4tb001o09Gmt6a5npU4z1m7G7DFOpFWp4hOa5Kov8Ret1L7z5F2G3pi6zHxF/jT0ySmyIqiaol5V41KZopsVIEoWtRcC2lHhvvuX6F9Wj+xmNmbJcO9Jd97l/oT/AFI1tZW2oa7Wr1MK4uE5QrtXzQk4ypxelk1xeq+ZZVto15+3Xqz+KpUl66syNTZtStVqVGssc1ouTUU4rRWv5fUk/wCH4ePt16a+/F/RFdqV29LFNorDAKPgVqL5Ga7XAx31r+UKj/Qre0cEtIyzeOWSQ7aw77pa5Xb3Ph+Zu3UrVttOKUmlKjVTXCdsrUWuNrX9DQsVWzOT5yb/AGM91b43sdp4Sd7J1VTf/ejKlZ+s0Yr832014rp6hABKQAAAAAAAAAAAAANe6d7F+1YScYq9SH8SlzzRveK+KLlH1RsIJidItWLRqXmZvc0VxZsXWBsX7NjJqKtTq/xafJKTeaHpK/o4mv4Z271r62ivHn6Gys75eHkpNZms+l1ToWV5PKvm35L97EmekvdlLzkor5JX+pa5m3dsrZ2qiVzSxqg7xpwTW5vNNrx7zZXPatZ+/bySRZH1hO5abiYWlJNt2bWrb4kSguRf7XharLx1+aLK5TPl61J3WJEg0GfSHaKRLh6sqU41FvhONSO/fCSkvrEjnvPtOjOpKFKGs6ko04L+ebUYr5tGa8crq+HrnZOPhiKFKvC+WrThUjfeozipJPx1LsgwOFjSpwpR9mnCMI+UEor8icOgAAAAAAAAAAAAAAAGpdZexPtGEdSKvUoXqRtvcP8AMh+FX84o4xbdb+76npNo4H016PSwleccso0r5qM9VFwlr2ebdeO63gnxLsVvTB1eLmLwxdMlRYYWbk7RlmfLSX9TNYbY2Lqexh60vFUalvxWsXd8MMY7T4hZhGxYboPtKf8AkKHxzpx+ik39C+pdW2Pe+WHj9+o38lAj9au46bJPpzHpDC04y5pr5f8A0w9zs2J6psRVS7StQVnpbtX+iuZfY3VFgYQ/5jNWnrdxcqcLcEktfqVWyRvh6GHHaKxEuCwS439C5hl4Qbfi/pY9JYPoDsqn7ODpv489V/72+Rm8Ls2hS/wqNOn8EIQ/JHP6Su/N5ej0bxtZfwsJWfw06slr42twOjdU/VlXo1443HRySp37Ci2pSUnp2tS2ism7R33d3ayOyg4mZny7iNAAISAAAAAAAAAAAAAAAAFM4J6NJrk9UVAD4opbkkfQAAAAAAAAAAAAAAAAAAAAAAAAAAAAAAAAAAAAAAAAAAAAAAAAAAAAAAAAAAAAAAAAAAAAAAAAAAAAAAAAAAAAAAD/2Q=="/>
          <p:cNvSpPr>
            <a:spLocks noChangeAspect="1" noChangeArrowheads="1"/>
          </p:cNvSpPr>
          <p:nvPr/>
        </p:nvSpPr>
        <p:spPr bwMode="auto">
          <a:xfrm>
            <a:off x="307975" y="-2735263"/>
            <a:ext cx="4962525" cy="6029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8" name="Group 17"/>
          <p:cNvGrpSpPr/>
          <p:nvPr/>
        </p:nvGrpSpPr>
        <p:grpSpPr>
          <a:xfrm>
            <a:off x="8352389" y="501953"/>
            <a:ext cx="791611" cy="467976"/>
            <a:chOff x="6971668" y="2828587"/>
            <a:chExt cx="791611" cy="467976"/>
          </a:xfrm>
        </p:grpSpPr>
        <p:sp>
          <p:nvSpPr>
            <p:cNvPr id="19" name="Rectangle 18"/>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2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Slide Number Placeholder 4"/>
          <p:cNvSpPr>
            <a:spLocks noGrp="1"/>
          </p:cNvSpPr>
          <p:nvPr>
            <p:ph type="sldNum" sz="quarter" idx="12"/>
          </p:nvPr>
        </p:nvSpPr>
        <p:spPr/>
        <p:txBody>
          <a:bodyPr/>
          <a:lstStyle/>
          <a:p>
            <a:fld id="{298EEA54-AD8B-0B46-80C4-2639D609232B}" type="slidenum">
              <a:rPr lang="en-US" smtClean="0"/>
              <a:t>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80864360"/>
      </p:ext>
    </p:extLst>
  </p:cSld>
  <p:clrMapOvr>
    <a:masterClrMapping/>
  </p:clrMapOvr>
  <mc:AlternateContent xmlns:mc="http://schemas.openxmlformats.org/markup-compatibility/2006" xmlns:p14="http://schemas.microsoft.com/office/powerpoint/2010/main">
    <mc:Choice Requires="p14">
      <p:transition spd="slow" p14:dur="2000" advTm="13848"/>
    </mc:Choice>
    <mc:Fallback xmlns="">
      <p:transition spd="slow" advTm="13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SONY\Desktop\CANON_SC\IMAGE\0001\SCN_00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547" y="1417637"/>
            <a:ext cx="4030948" cy="5216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834" y="1688500"/>
            <a:ext cx="4442162" cy="516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860" y="3060752"/>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3386680" y="1248132"/>
            <a:ext cx="2675824" cy="1631216"/>
          </a:xfrm>
          <a:prstGeom prst="rect">
            <a:avLst/>
          </a:prstGeom>
          <a:solidFill>
            <a:srgbClr val="FFFFCC"/>
          </a:solidFill>
          <a:ln>
            <a:solidFill>
              <a:schemeClr val="tx1"/>
            </a:solidFill>
          </a:ln>
        </p:spPr>
        <p:txBody>
          <a:bodyPr wrap="square" rtlCol="0">
            <a:spAutoFit/>
          </a:bodyPr>
          <a:lstStyle/>
          <a:p>
            <a:r>
              <a:rPr lang="nl-NL" sz="2000" dirty="0" smtClean="0">
                <a:cs typeface="Arial" panose="020B0604020202020204" pitchFamily="34" charset="0"/>
              </a:rPr>
              <a:t>If </a:t>
            </a:r>
            <a:r>
              <a:rPr lang="nl-NL" sz="2000" b="1" dirty="0">
                <a:cs typeface="Arial" panose="020B0604020202020204" pitchFamily="34" charset="0"/>
              </a:rPr>
              <a:t>NOT </a:t>
            </a:r>
            <a:r>
              <a:rPr lang="nl-NL" sz="2000" b="1" dirty="0" smtClean="0">
                <a:cs typeface="Arial" panose="020B0604020202020204" pitchFamily="34" charset="0"/>
              </a:rPr>
              <a:t>eligible, </a:t>
            </a:r>
            <a:r>
              <a:rPr lang="nl-NL" sz="2000" dirty="0" smtClean="0">
                <a:cs typeface="Arial" panose="020B0604020202020204" pitchFamily="34" charset="0"/>
              </a:rPr>
              <a:t>inform patient and file form in the back of binder</a:t>
            </a:r>
          </a:p>
          <a:p>
            <a:r>
              <a:rPr lang="nl-NL" sz="2000" dirty="0" smtClean="0">
                <a:cs typeface="Arial" panose="020B0604020202020204" pitchFamily="34" charset="0"/>
              </a:rPr>
              <a:t>***No Patient </a:t>
            </a:r>
            <a:r>
              <a:rPr lang="nl-NL" sz="2000" b="1" dirty="0" smtClean="0">
                <a:cs typeface="Arial" panose="020B0604020202020204" pitchFamily="34" charset="0"/>
              </a:rPr>
              <a:t>Study ID </a:t>
            </a:r>
            <a:r>
              <a:rPr lang="nl-NL" sz="2000" dirty="0" smtClean="0">
                <a:cs typeface="Arial" panose="020B0604020202020204" pitchFamily="34" charset="0"/>
              </a:rPr>
              <a:t>needed***</a:t>
            </a:r>
            <a:endParaRPr lang="nl-NL" sz="20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298EEA54-AD8B-0B46-80C4-2639D609232B}" type="slidenum">
              <a:rPr lang="en-US" smtClean="0"/>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18418362"/>
      </p:ext>
    </p:extLst>
  </p:cSld>
  <p:clrMapOvr>
    <a:masterClrMapping/>
  </p:clrMapOvr>
  <mc:AlternateContent xmlns:mc="http://schemas.openxmlformats.org/markup-compatibility/2006" xmlns:p14="http://schemas.microsoft.com/office/powerpoint/2010/main">
    <mc:Choice Requires="p14">
      <p:transition spd="slow" p14:dur="2000" advTm="20049"/>
    </mc:Choice>
    <mc:Fallback xmlns="">
      <p:transition spd="slow" advTm="20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Users\SONY\Desktop\CANON_SC\IMAGE\0001\SCN_00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547" y="1417637"/>
            <a:ext cx="4030948" cy="5216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834" y="1688500"/>
            <a:ext cx="4442162" cy="516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2894168" y="1227364"/>
            <a:ext cx="3184982" cy="2246769"/>
          </a:xfrm>
          <a:prstGeom prst="rect">
            <a:avLst/>
          </a:prstGeom>
          <a:solidFill>
            <a:srgbClr val="FFFFCC"/>
          </a:solidFill>
          <a:ln>
            <a:solidFill>
              <a:schemeClr val="tx1"/>
            </a:solidFill>
          </a:ln>
        </p:spPr>
        <p:txBody>
          <a:bodyPr wrap="square" rtlCol="0">
            <a:spAutoFit/>
          </a:bodyPr>
          <a:lstStyle/>
          <a:p>
            <a:r>
              <a:rPr lang="nl-NL" sz="2000" dirty="0">
                <a:cs typeface="Arial" panose="020B0604020202020204" pitchFamily="34" charset="0"/>
              </a:rPr>
              <a:t>If </a:t>
            </a:r>
            <a:r>
              <a:rPr lang="nl-NL" sz="2000" b="1" dirty="0" smtClean="0">
                <a:cs typeface="Arial" panose="020B0604020202020204" pitchFamily="34" charset="0"/>
              </a:rPr>
              <a:t>eligible</a:t>
            </a:r>
            <a:r>
              <a:rPr lang="nl-NL" sz="2000" dirty="0" smtClean="0">
                <a:cs typeface="Arial" panose="020B0604020202020204" pitchFamily="34" charset="0"/>
              </a:rPr>
              <a:t>, stick the Patient</a:t>
            </a:r>
            <a:r>
              <a:rPr lang="nl-NL" sz="2000" b="1" dirty="0" smtClean="0">
                <a:cs typeface="Arial" panose="020B0604020202020204" pitchFamily="34" charset="0"/>
              </a:rPr>
              <a:t> Study ID</a:t>
            </a:r>
            <a:r>
              <a:rPr lang="nl-NL" sz="2000" dirty="0" smtClean="0">
                <a:cs typeface="Arial" panose="020B0604020202020204" pitchFamily="34" charset="0"/>
              </a:rPr>
              <a:t> sticker (provided in the back of the binder) onto the form</a:t>
            </a:r>
          </a:p>
          <a:p>
            <a:r>
              <a:rPr lang="nl-NL" sz="2000" dirty="0" smtClean="0">
                <a:cs typeface="Arial" panose="020B0604020202020204" pitchFamily="34" charset="0"/>
              </a:rPr>
              <a:t>***Each participant should have their own unique Patient </a:t>
            </a:r>
            <a:r>
              <a:rPr lang="nl-NL" sz="2000" b="1" dirty="0" smtClean="0">
                <a:cs typeface="Arial" panose="020B0604020202020204" pitchFamily="34" charset="0"/>
              </a:rPr>
              <a:t>Study ID</a:t>
            </a:r>
            <a:r>
              <a:rPr lang="nl-NL" sz="2000" dirty="0" smtClean="0">
                <a:cs typeface="Arial" panose="020B0604020202020204" pitchFamily="34" charset="0"/>
              </a:rPr>
              <a:t>***</a:t>
            </a:r>
            <a:endParaRPr lang="nl-NL" sz="800" dirty="0">
              <a:cs typeface="Arial" panose="020B0604020202020204" pitchFamily="34" charset="0"/>
            </a:endParaRPr>
          </a:p>
        </p:txBody>
      </p:sp>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5223" y="3507209"/>
            <a:ext cx="929838" cy="119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98EEA54-AD8B-0B46-80C4-2639D609232B}" type="slidenum">
              <a:rPr lang="en-US" smtClean="0"/>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55360832"/>
      </p:ext>
    </p:extLst>
  </p:cSld>
  <p:clrMapOvr>
    <a:masterClrMapping/>
  </p:clrMapOvr>
  <mc:AlternateContent xmlns:mc="http://schemas.openxmlformats.org/markup-compatibility/2006" xmlns:p14="http://schemas.microsoft.com/office/powerpoint/2010/main">
    <mc:Choice Requires="p14">
      <p:transition spd="slow" p14:dur="2000" advTm="10288"/>
    </mc:Choice>
    <mc:Fallback xmlns="">
      <p:transition spd="slow" advTm="1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SONY\Desktop\CANON_SC\IMAGE\0001\SCN_00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547" y="1417637"/>
            <a:ext cx="4030948" cy="5216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2</a:t>
            </a:r>
            <a:r>
              <a:rPr lang="en-CA" dirty="0" smtClean="0"/>
              <a:t>. Screen for Eligibility</a:t>
            </a:r>
            <a:endParaRPr lang="en-CA" dirty="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834" y="1688500"/>
            <a:ext cx="4442162" cy="516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Arrow Connector 23"/>
          <p:cNvCxnSpPr/>
          <p:nvPr/>
        </p:nvCxnSpPr>
        <p:spPr>
          <a:xfrm flipH="1">
            <a:off x="1810791" y="4273249"/>
            <a:ext cx="1864062" cy="13443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5223" y="3209485"/>
            <a:ext cx="929838" cy="119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b="16200"/>
          <a:stretch/>
        </p:blipFill>
        <p:spPr bwMode="auto">
          <a:xfrm>
            <a:off x="3432999" y="3756733"/>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Arrow Connector 22"/>
          <p:cNvCxnSpPr>
            <a:stCxn id="5122" idx="3"/>
          </p:cNvCxnSpPr>
          <p:nvPr/>
        </p:nvCxnSpPr>
        <p:spPr>
          <a:xfrm>
            <a:off x="4629996" y="4273250"/>
            <a:ext cx="714514" cy="10642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894168" y="1227364"/>
            <a:ext cx="3184982" cy="2246769"/>
          </a:xfrm>
          <a:prstGeom prst="rect">
            <a:avLst/>
          </a:prstGeom>
          <a:solidFill>
            <a:srgbClr val="FFFFCC"/>
          </a:solidFill>
          <a:ln>
            <a:solidFill>
              <a:schemeClr val="tx1"/>
            </a:solidFill>
          </a:ln>
        </p:spPr>
        <p:txBody>
          <a:bodyPr wrap="square" rtlCol="0">
            <a:spAutoFit/>
          </a:bodyPr>
          <a:lstStyle/>
          <a:p>
            <a:r>
              <a:rPr lang="nl-NL" sz="2000" dirty="0">
                <a:cs typeface="Arial" panose="020B0604020202020204" pitchFamily="34" charset="0"/>
              </a:rPr>
              <a:t>If </a:t>
            </a:r>
            <a:r>
              <a:rPr lang="nl-NL" sz="2000" b="1" dirty="0" smtClean="0">
                <a:cs typeface="Arial" panose="020B0604020202020204" pitchFamily="34" charset="0"/>
              </a:rPr>
              <a:t>eligible</a:t>
            </a:r>
            <a:r>
              <a:rPr lang="nl-NL" sz="2000" dirty="0" smtClean="0">
                <a:cs typeface="Arial" panose="020B0604020202020204" pitchFamily="34" charset="0"/>
              </a:rPr>
              <a:t>, stick the Patient</a:t>
            </a:r>
            <a:r>
              <a:rPr lang="nl-NL" sz="2000" b="1" dirty="0" smtClean="0">
                <a:cs typeface="Arial" panose="020B0604020202020204" pitchFamily="34" charset="0"/>
              </a:rPr>
              <a:t> Study ID</a:t>
            </a:r>
            <a:r>
              <a:rPr lang="nl-NL" sz="2000" dirty="0" smtClean="0">
                <a:cs typeface="Arial" panose="020B0604020202020204" pitchFamily="34" charset="0"/>
              </a:rPr>
              <a:t> sticker (provided in the back of the binder) onto the form</a:t>
            </a:r>
          </a:p>
          <a:p>
            <a:r>
              <a:rPr lang="nl-NL" sz="2000" dirty="0" smtClean="0">
                <a:cs typeface="Arial" panose="020B0604020202020204" pitchFamily="34" charset="0"/>
              </a:rPr>
              <a:t>***Each participant should have their own unique Patient </a:t>
            </a:r>
            <a:r>
              <a:rPr lang="nl-NL" sz="2000" b="1" dirty="0" smtClean="0">
                <a:cs typeface="Arial" panose="020B0604020202020204" pitchFamily="34" charset="0"/>
              </a:rPr>
              <a:t>Study ID</a:t>
            </a:r>
            <a:r>
              <a:rPr lang="nl-NL" sz="2000" dirty="0" smtClean="0">
                <a:cs typeface="Arial" panose="020B0604020202020204" pitchFamily="34" charset="0"/>
              </a:rPr>
              <a:t>***</a:t>
            </a:r>
            <a:endParaRPr lang="nl-NL" sz="8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298EEA54-AD8B-0B46-80C4-2639D609232B}" type="slidenum">
              <a:rPr lang="en-US" smtClean="0"/>
              <a:t>22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08521075"/>
      </p:ext>
    </p:extLst>
  </p:cSld>
  <p:clrMapOvr>
    <a:masterClrMapping/>
  </p:clrMapOvr>
  <mc:AlternateContent xmlns:mc="http://schemas.openxmlformats.org/markup-compatibility/2006" xmlns:p14="http://schemas.microsoft.com/office/powerpoint/2010/main">
    <mc:Choice Requires="p14">
      <p:transition spd="slow" p14:dur="2000" advTm="10615"/>
    </mc:Choice>
    <mc:Fallback xmlns="">
      <p:transition spd="slow" advTm="10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Patient Study ID</a:t>
            </a:r>
            <a:endParaRPr lang="en-US" dirty="0"/>
          </a:p>
        </p:txBody>
      </p:sp>
      <p:sp>
        <p:nvSpPr>
          <p:cNvPr id="4" name="Content Placeholder 3"/>
          <p:cNvSpPr>
            <a:spLocks noGrp="1"/>
          </p:cNvSpPr>
          <p:nvPr>
            <p:ph type="body" orient="vert" idx="1"/>
          </p:nvPr>
        </p:nvSpPr>
        <p:spPr/>
        <p:txBody>
          <a:bodyPr vert="horz"/>
          <a:lstStyle/>
          <a:p>
            <a:r>
              <a:rPr lang="en-US" dirty="0" smtClean="0"/>
              <a:t>Each patient has their own unique </a:t>
            </a:r>
            <a:r>
              <a:rPr lang="en-US" b="1" dirty="0" smtClean="0"/>
              <a:t>Study ID</a:t>
            </a:r>
          </a:p>
          <a:p>
            <a:r>
              <a:rPr lang="en-US" dirty="0" smtClean="0"/>
              <a:t>Use the </a:t>
            </a:r>
            <a:r>
              <a:rPr lang="en-US" u="sng" dirty="0" smtClean="0"/>
              <a:t>same </a:t>
            </a:r>
            <a:r>
              <a:rPr lang="en-US" b="1" u="sng" dirty="0" smtClean="0"/>
              <a:t>Study ID</a:t>
            </a:r>
            <a:r>
              <a:rPr lang="en-US" dirty="0" smtClean="0"/>
              <a:t> for the </a:t>
            </a:r>
            <a:r>
              <a:rPr lang="en-US" u="sng" dirty="0" smtClean="0"/>
              <a:t>same patient </a:t>
            </a:r>
            <a:r>
              <a:rPr lang="en-US" dirty="0" smtClean="0"/>
              <a:t>on each of the different forms</a:t>
            </a:r>
          </a:p>
          <a:p>
            <a:endParaRPr lang="en-US" dirty="0"/>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3961936" y="3449297"/>
            <a:ext cx="4724864" cy="304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14763" y="4255111"/>
            <a:ext cx="3506632" cy="1015663"/>
          </a:xfrm>
          <a:prstGeom prst="rect">
            <a:avLst/>
          </a:prstGeom>
          <a:solidFill>
            <a:srgbClr val="FFFFCC"/>
          </a:solidFill>
          <a:ln>
            <a:solidFill>
              <a:schemeClr val="tx1"/>
            </a:solidFill>
          </a:ln>
        </p:spPr>
        <p:txBody>
          <a:bodyPr wrap="square" rtlCol="0">
            <a:spAutoFit/>
          </a:bodyPr>
          <a:lstStyle/>
          <a:p>
            <a:r>
              <a:rPr lang="nl-NL" sz="2000" dirty="0" smtClean="0">
                <a:cs typeface="Arial" panose="020B0604020202020204" pitchFamily="34" charset="0"/>
              </a:rPr>
              <a:t>Each row is a </a:t>
            </a:r>
            <a:r>
              <a:rPr lang="nl-NL" sz="2000" u="sng" dirty="0" smtClean="0">
                <a:cs typeface="Arial" panose="020B0604020202020204" pitchFamily="34" charset="0"/>
              </a:rPr>
              <a:t>different</a:t>
            </a:r>
            <a:r>
              <a:rPr lang="nl-NL" sz="2000" dirty="0" smtClean="0">
                <a:cs typeface="Arial" panose="020B0604020202020204" pitchFamily="34" charset="0"/>
              </a:rPr>
              <a:t> </a:t>
            </a:r>
            <a:r>
              <a:rPr lang="nl-NL" sz="2000" b="1" dirty="0" smtClean="0">
                <a:cs typeface="Arial" panose="020B0604020202020204" pitchFamily="34" charset="0"/>
              </a:rPr>
              <a:t>Study ID</a:t>
            </a:r>
            <a:endParaRPr lang="nl-NL" sz="2000" dirty="0">
              <a:cs typeface="Arial" panose="020B0604020202020204" pitchFamily="34" charset="0"/>
            </a:endParaRPr>
          </a:p>
          <a:p>
            <a:r>
              <a:rPr lang="nl-NL" sz="2000" dirty="0" smtClean="0">
                <a:cs typeface="Arial" panose="020B0604020202020204" pitchFamily="34" charset="0"/>
              </a:rPr>
              <a:t>(Use the same row for each patient)</a:t>
            </a:r>
            <a:endParaRPr lang="nl-NL" sz="800" dirty="0">
              <a:cs typeface="Arial" panose="020B0604020202020204" pitchFamily="34" charset="0"/>
            </a:endParaRPr>
          </a:p>
        </p:txBody>
      </p:sp>
      <p:cxnSp>
        <p:nvCxnSpPr>
          <p:cNvPr id="7" name="Straight Arrow Connector 6"/>
          <p:cNvCxnSpPr>
            <a:stCxn id="13" idx="1"/>
          </p:cNvCxnSpPr>
          <p:nvPr/>
        </p:nvCxnSpPr>
        <p:spPr>
          <a:xfrm flipH="1">
            <a:off x="5532469" y="3976578"/>
            <a:ext cx="1809676"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42145" y="3776523"/>
            <a:ext cx="1174558" cy="400110"/>
          </a:xfrm>
          <a:prstGeom prst="rect">
            <a:avLst/>
          </a:prstGeom>
          <a:solidFill>
            <a:srgbClr val="FFFFCC"/>
          </a:solidFill>
          <a:ln>
            <a:solidFill>
              <a:schemeClr val="tx1"/>
            </a:solidFill>
          </a:ln>
        </p:spPr>
        <p:txBody>
          <a:bodyPr wrap="square" rtlCol="0">
            <a:spAutoFit/>
          </a:bodyPr>
          <a:lstStyle/>
          <a:p>
            <a:r>
              <a:rPr lang="nl-NL" sz="2000" dirty="0" smtClean="0">
                <a:cs typeface="Arial" panose="020B0604020202020204" pitchFamily="34" charset="0"/>
              </a:rPr>
              <a:t>Patient </a:t>
            </a:r>
            <a:r>
              <a:rPr lang="nl-NL" sz="2000" b="1" dirty="0" smtClean="0">
                <a:cs typeface="Arial" panose="020B0604020202020204" pitchFamily="34" charset="0"/>
              </a:rPr>
              <a:t>1</a:t>
            </a:r>
            <a:endParaRPr lang="nl-NL" sz="800" b="1" dirty="0">
              <a:cs typeface="Arial" panose="020B0604020202020204" pitchFamily="34" charset="0"/>
            </a:endParaRPr>
          </a:p>
        </p:txBody>
      </p:sp>
      <p:cxnSp>
        <p:nvCxnSpPr>
          <p:cNvPr id="17" name="Straight Arrow Connector 16"/>
          <p:cNvCxnSpPr/>
          <p:nvPr/>
        </p:nvCxnSpPr>
        <p:spPr>
          <a:xfrm flipH="1" flipV="1">
            <a:off x="5532468" y="4501133"/>
            <a:ext cx="1813215" cy="1169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45683" y="4301078"/>
            <a:ext cx="1174558" cy="400110"/>
          </a:xfrm>
          <a:prstGeom prst="rect">
            <a:avLst/>
          </a:prstGeom>
          <a:solidFill>
            <a:srgbClr val="FFFFCC"/>
          </a:solidFill>
          <a:ln>
            <a:solidFill>
              <a:schemeClr val="tx1"/>
            </a:solidFill>
          </a:ln>
        </p:spPr>
        <p:txBody>
          <a:bodyPr wrap="square" rtlCol="0">
            <a:spAutoFit/>
          </a:bodyPr>
          <a:lstStyle/>
          <a:p>
            <a:r>
              <a:rPr lang="nl-NL" sz="2000" dirty="0" smtClean="0">
                <a:cs typeface="Arial" panose="020B0604020202020204" pitchFamily="34" charset="0"/>
              </a:rPr>
              <a:t>Patient </a:t>
            </a:r>
            <a:r>
              <a:rPr lang="nl-NL" sz="2000" b="1" dirty="0" smtClean="0">
                <a:cs typeface="Arial" panose="020B0604020202020204" pitchFamily="34" charset="0"/>
              </a:rPr>
              <a:t>2</a:t>
            </a:r>
            <a:endParaRPr lang="nl-NL" sz="800" b="1" dirty="0">
              <a:cs typeface="Arial" panose="020B0604020202020204" pitchFamily="34" charset="0"/>
            </a:endParaRPr>
          </a:p>
        </p:txBody>
      </p:sp>
      <p:cxnSp>
        <p:nvCxnSpPr>
          <p:cNvPr id="19" name="Straight Arrow Connector 18"/>
          <p:cNvCxnSpPr/>
          <p:nvPr/>
        </p:nvCxnSpPr>
        <p:spPr>
          <a:xfrm flipH="1" flipV="1">
            <a:off x="5543101" y="5054049"/>
            <a:ext cx="1889057" cy="1027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324417" y="4875260"/>
            <a:ext cx="1174558" cy="400110"/>
          </a:xfrm>
          <a:prstGeom prst="rect">
            <a:avLst/>
          </a:prstGeom>
          <a:solidFill>
            <a:srgbClr val="FFFFCC"/>
          </a:solidFill>
          <a:ln>
            <a:solidFill>
              <a:schemeClr val="tx1"/>
            </a:solidFill>
          </a:ln>
        </p:spPr>
        <p:txBody>
          <a:bodyPr wrap="square" rtlCol="0">
            <a:spAutoFit/>
          </a:bodyPr>
          <a:lstStyle/>
          <a:p>
            <a:r>
              <a:rPr lang="nl-NL" sz="2000" dirty="0" smtClean="0">
                <a:cs typeface="Arial" panose="020B0604020202020204" pitchFamily="34" charset="0"/>
              </a:rPr>
              <a:t>Patient </a:t>
            </a:r>
            <a:r>
              <a:rPr lang="nl-NL" sz="2000" b="1" dirty="0">
                <a:cs typeface="Arial" panose="020B0604020202020204" pitchFamily="34" charset="0"/>
              </a:rPr>
              <a:t>3</a:t>
            </a:r>
            <a:endParaRPr lang="nl-NL" sz="8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298EEA54-AD8B-0B46-80C4-2639D609232B}" type="slidenum">
              <a:rPr lang="en-US" smtClean="0"/>
              <a:t>23</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6958509"/>
      </p:ext>
    </p:extLst>
  </p:cSld>
  <p:clrMapOvr>
    <a:masterClrMapping/>
  </p:clrMapOvr>
  <mc:AlternateContent xmlns:mc="http://schemas.openxmlformats.org/markup-compatibility/2006" xmlns:p14="http://schemas.microsoft.com/office/powerpoint/2010/main">
    <mc:Choice Requires="p14">
      <p:transition spd="slow" p14:dur="2000" advTm="11819"/>
    </mc:Choice>
    <mc:Fallback xmlns="">
      <p:transition spd="slow" advTm="1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Screen for Eligibility</a:t>
            </a:r>
            <a:endParaRPr lang="en-US" dirty="0"/>
          </a:p>
        </p:txBody>
      </p:sp>
      <p:sp>
        <p:nvSpPr>
          <p:cNvPr id="3" name="Vertical Text Placeholder 2"/>
          <p:cNvSpPr>
            <a:spLocks noGrp="1"/>
          </p:cNvSpPr>
          <p:nvPr>
            <p:ph type="body" orient="vert" idx="1"/>
          </p:nvPr>
        </p:nvSpPr>
        <p:spPr/>
        <p:txBody>
          <a:bodyPr vert="horz">
            <a:normAutofit fontScale="92500" lnSpcReduction="10000"/>
          </a:bodyPr>
          <a:lstStyle/>
          <a:p>
            <a:pPr marL="0" indent="0">
              <a:buNone/>
            </a:pPr>
            <a:r>
              <a:rPr lang="en-US" dirty="0" smtClean="0"/>
              <a:t>Once the screening form has been completed and patient is </a:t>
            </a:r>
            <a:r>
              <a:rPr lang="en-US" u="sng" dirty="0" smtClean="0"/>
              <a:t>eligible</a:t>
            </a:r>
            <a:r>
              <a:rPr lang="en-US" dirty="0" smtClean="0"/>
              <a:t> for the </a:t>
            </a:r>
            <a:r>
              <a:rPr lang="en-US" dirty="0" err="1" smtClean="0"/>
              <a:t>EmPhAsIS</a:t>
            </a:r>
            <a:r>
              <a:rPr lang="en-US" dirty="0" smtClean="0"/>
              <a:t> study…</a:t>
            </a:r>
          </a:p>
          <a:p>
            <a:r>
              <a:rPr lang="en-US" dirty="0" smtClean="0"/>
              <a:t>Stick patient </a:t>
            </a:r>
            <a:r>
              <a:rPr lang="en-US" b="1" dirty="0" smtClean="0"/>
              <a:t>Study ID </a:t>
            </a:r>
            <a:r>
              <a:rPr lang="en-US" dirty="0" smtClean="0"/>
              <a:t>onto the form</a:t>
            </a:r>
          </a:p>
          <a:p>
            <a:r>
              <a:rPr lang="en-US" u="sng" dirty="0" smtClean="0"/>
              <a:t>Fax</a:t>
            </a:r>
            <a:r>
              <a:rPr lang="en-US" dirty="0" smtClean="0"/>
              <a:t> to UBC </a:t>
            </a:r>
            <a:r>
              <a:rPr lang="en-US" b="1" dirty="0" smtClean="0"/>
              <a:t>604-827-4014</a:t>
            </a:r>
          </a:p>
          <a:p>
            <a:endParaRPr lang="en-US" b="1" u="sng" dirty="0"/>
          </a:p>
          <a:p>
            <a:pPr marL="0" indent="0">
              <a:buNone/>
            </a:pPr>
            <a:r>
              <a:rPr lang="en-US" dirty="0" smtClean="0"/>
              <a:t>If patient is </a:t>
            </a:r>
            <a:r>
              <a:rPr lang="en-US" u="sng" dirty="0" smtClean="0"/>
              <a:t>ineligible</a:t>
            </a:r>
            <a:r>
              <a:rPr lang="en-US" dirty="0" smtClean="0"/>
              <a:t>, inform patient and </a:t>
            </a:r>
            <a:r>
              <a:rPr lang="en-US" u="sng" dirty="0" smtClean="0"/>
              <a:t>file</a:t>
            </a:r>
            <a:r>
              <a:rPr lang="en-US" dirty="0" smtClean="0"/>
              <a:t> the form at the back of the binder</a:t>
            </a:r>
          </a:p>
          <a:p>
            <a:r>
              <a:rPr lang="en-US" dirty="0" smtClean="0"/>
              <a:t>No patient </a:t>
            </a:r>
            <a:r>
              <a:rPr lang="en-US" b="1" dirty="0" smtClean="0"/>
              <a:t>Study ID </a:t>
            </a:r>
            <a:r>
              <a:rPr lang="en-US" dirty="0" smtClean="0"/>
              <a:t>needed</a:t>
            </a:r>
          </a:p>
          <a:p>
            <a:r>
              <a:rPr lang="en-US" dirty="0" smtClean="0"/>
              <a:t>No need to fax to UBC </a:t>
            </a:r>
            <a:endParaRPr lang="en-US" dirty="0"/>
          </a:p>
        </p:txBody>
      </p:sp>
      <p:sp>
        <p:nvSpPr>
          <p:cNvPr id="4" name="Slide Number Placeholder 3"/>
          <p:cNvSpPr>
            <a:spLocks noGrp="1"/>
          </p:cNvSpPr>
          <p:nvPr>
            <p:ph type="sldNum" sz="quarter" idx="12"/>
          </p:nvPr>
        </p:nvSpPr>
        <p:spPr/>
        <p:txBody>
          <a:bodyPr/>
          <a:lstStyle/>
          <a:p>
            <a:fld id="{298EEA54-AD8B-0B46-80C4-2639D609232B}" type="slidenum">
              <a:rPr lang="en-US" smtClean="0"/>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59137735"/>
      </p:ext>
    </p:extLst>
  </p:cSld>
  <p:clrMapOvr>
    <a:masterClrMapping/>
  </p:clrMapOvr>
  <mc:AlternateContent xmlns:mc="http://schemas.openxmlformats.org/markup-compatibility/2006" xmlns:p14="http://schemas.microsoft.com/office/powerpoint/2010/main">
    <mc:Choice Requires="p14">
      <p:transition spd="slow" p14:dur="2000" advTm="23512"/>
    </mc:Choice>
    <mc:Fallback xmlns="">
      <p:transition spd="slow" advTm="23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631164"/>
          </a:xfrm>
          <a:prstGeom prst="rect">
            <a:avLst/>
          </a:prstGeom>
          <a:solidFill>
            <a:srgbClr val="FFFFCC"/>
          </a:solidFill>
          <a:ln>
            <a:solidFill>
              <a:schemeClr val="tx1"/>
            </a:solidFill>
          </a:ln>
        </p:spPr>
        <p:txBody>
          <a:bodyPr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spcBef>
                <a:spcPts val="600"/>
              </a:spcBef>
              <a:spcAft>
                <a:spcPts val="600"/>
              </a:spcAft>
            </a:pPr>
            <a:r>
              <a:rPr lang="en-GB" sz="5400" b="1" dirty="0" smtClean="0">
                <a:solidFill>
                  <a:prstClr val="black"/>
                </a:solidFill>
                <a:ea typeface="+mn-ea"/>
                <a:cs typeface="+mn-cs"/>
              </a:rPr>
              <a:t>Congratulations!</a:t>
            </a:r>
            <a:endParaRPr lang="en-CA" sz="5400" dirty="0"/>
          </a:p>
        </p:txBody>
      </p:sp>
      <p:sp>
        <p:nvSpPr>
          <p:cNvPr id="3" name="TextBox 2"/>
          <p:cNvSpPr txBox="1"/>
          <p:nvPr/>
        </p:nvSpPr>
        <p:spPr>
          <a:xfrm>
            <a:off x="457200" y="1929629"/>
            <a:ext cx="8229600" cy="3847207"/>
          </a:xfrm>
          <a:prstGeom prst="rect">
            <a:avLst/>
          </a:prstGeom>
          <a:noFill/>
        </p:spPr>
        <p:txBody>
          <a:bodyPr wrap="square" rtlCol="0" anchor="ctr">
            <a:spAutoFit/>
          </a:bodyPr>
          <a:lstStyle/>
          <a:p>
            <a:pPr algn="ctr"/>
            <a:endParaRPr lang="en-US" sz="2800" dirty="0" smtClean="0"/>
          </a:p>
          <a:p>
            <a:pPr algn="ctr"/>
            <a:r>
              <a:rPr lang="en-US" sz="2800" dirty="0" smtClean="0"/>
              <a:t>You have now successfully recruited and screened a study participant!</a:t>
            </a:r>
          </a:p>
          <a:p>
            <a:pPr algn="ctr"/>
            <a:endParaRPr lang="en-US" sz="2800" dirty="0" smtClean="0"/>
          </a:p>
          <a:p>
            <a:pPr algn="ctr"/>
            <a:r>
              <a:rPr lang="en-US" sz="2800" dirty="0" smtClean="0"/>
              <a:t>For patients who are eligible to participate in the study,</a:t>
            </a:r>
          </a:p>
          <a:p>
            <a:pPr algn="ctr"/>
            <a:r>
              <a:rPr lang="en-US" sz="2800" dirty="0" smtClean="0"/>
              <a:t>please see next mini-webinar on:</a:t>
            </a:r>
          </a:p>
          <a:p>
            <a:pPr algn="ctr"/>
            <a:r>
              <a:rPr lang="en-US" sz="2800" dirty="0" smtClean="0"/>
              <a:t>“</a:t>
            </a:r>
            <a:r>
              <a:rPr lang="en-US" sz="2800" b="1" dirty="0" smtClean="0"/>
              <a:t>Consenting and Enrolling Patients</a:t>
            </a:r>
            <a:r>
              <a:rPr lang="en-US" sz="2800" dirty="0" smtClean="0"/>
              <a:t>”</a:t>
            </a:r>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298EEA54-AD8B-0B46-80C4-2639D609232B}" type="slidenum">
              <a:rPr lang="en-US" smtClean="0"/>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04430184"/>
      </p:ext>
    </p:extLst>
  </p:cSld>
  <p:clrMapOvr>
    <a:masterClrMapping/>
  </p:clrMapOvr>
  <mc:AlternateContent xmlns:mc="http://schemas.openxmlformats.org/markup-compatibility/2006" xmlns:p14="http://schemas.microsoft.com/office/powerpoint/2010/main">
    <mc:Choice Requires="p14">
      <p:transition spd="slow" p14:dur="2000" advTm="9798"/>
    </mc:Choice>
    <mc:Fallback xmlns="">
      <p:transition spd="slow" advTm="9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3208" y="333756"/>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Arial" panose="020B0604020202020204" pitchFamily="34" charset="0"/>
              <a:cs typeface="Arial" panose="020B0604020202020204" pitchFamily="34" charset="0"/>
            </a:endParaRPr>
          </a:p>
          <a:p>
            <a:pPr algn="ctr"/>
            <a:r>
              <a:rPr lang="en-CA" sz="4800" b="1" dirty="0" err="1" smtClean="0">
                <a:solidFill>
                  <a:schemeClr val="tx1"/>
                </a:solidFill>
                <a:latin typeface="Arial" panose="020B0604020202020204" pitchFamily="34" charset="0"/>
                <a:cs typeface="Arial" panose="020B0604020202020204" pitchFamily="34" charset="0"/>
              </a:rPr>
              <a:t>EmPhAsIS</a:t>
            </a:r>
            <a:r>
              <a:rPr lang="en-CA" sz="4400" u="sng" dirty="0" smtClean="0">
                <a:solidFill>
                  <a:schemeClr val="tx1"/>
                </a:solidFill>
                <a:latin typeface="Arial" panose="020B0604020202020204" pitchFamily="34" charset="0"/>
                <a:cs typeface="Arial" panose="020B0604020202020204" pitchFamily="34" charset="0"/>
              </a:rPr>
              <a:t/>
            </a:r>
            <a:br>
              <a:rPr lang="en-CA" sz="4400" u="sng" dirty="0" smtClean="0">
                <a:solidFill>
                  <a:schemeClr val="tx1"/>
                </a:solidFill>
                <a:latin typeface="Arial" panose="020B0604020202020204" pitchFamily="34" charset="0"/>
                <a:cs typeface="Arial" panose="020B0604020202020204" pitchFamily="34" charset="0"/>
              </a:rPr>
            </a:br>
            <a:r>
              <a:rPr lang="en-CA" b="1" u="sng" dirty="0" smtClean="0">
                <a:solidFill>
                  <a:schemeClr val="tx1"/>
                </a:solidFill>
                <a:latin typeface="Arial" panose="020B0604020202020204" pitchFamily="34" charset="0"/>
                <a:cs typeface="Arial" panose="020B0604020202020204" pitchFamily="34" charset="0"/>
              </a:rPr>
              <a:t>Em</a:t>
            </a:r>
            <a:r>
              <a:rPr lang="en-CA" dirty="0" smtClean="0">
                <a:solidFill>
                  <a:schemeClr val="tx1"/>
                </a:solidFill>
                <a:latin typeface="Arial" panose="020B0604020202020204" pitchFamily="34" charset="0"/>
                <a:cs typeface="Arial" panose="020B0604020202020204" pitchFamily="34" charset="0"/>
              </a:rPr>
              <a:t>powering </a:t>
            </a:r>
            <a:r>
              <a:rPr lang="en-CA" b="1" u="sng" dirty="0" smtClean="0">
                <a:solidFill>
                  <a:schemeClr val="tx1"/>
                </a:solidFill>
                <a:latin typeface="Arial" panose="020B0604020202020204" pitchFamily="34" charset="0"/>
                <a:cs typeface="Arial" panose="020B0604020202020204" pitchFamily="34" charset="0"/>
              </a:rPr>
              <a:t>Ph</a:t>
            </a:r>
            <a:r>
              <a:rPr lang="en-CA" dirty="0" smtClean="0">
                <a:solidFill>
                  <a:schemeClr val="tx1"/>
                </a:solidFill>
                <a:latin typeface="Arial" panose="020B0604020202020204" pitchFamily="34" charset="0"/>
                <a:cs typeface="Arial" panose="020B0604020202020204" pitchFamily="34" charset="0"/>
              </a:rPr>
              <a:t>armacists in </a:t>
            </a:r>
            <a:r>
              <a:rPr lang="en-CA" b="1" u="sng" dirty="0" smtClean="0">
                <a:solidFill>
                  <a:schemeClr val="tx1"/>
                </a:solidFill>
                <a:latin typeface="Arial" panose="020B0604020202020204" pitchFamily="34" charset="0"/>
                <a:cs typeface="Arial" panose="020B0604020202020204" pitchFamily="34" charset="0"/>
              </a:rPr>
              <a:t>As</a:t>
            </a:r>
            <a:r>
              <a:rPr lang="en-CA" dirty="0" smtClean="0">
                <a:solidFill>
                  <a:schemeClr val="tx1"/>
                </a:solidFill>
                <a:latin typeface="Arial" panose="020B0604020202020204" pitchFamily="34" charset="0"/>
                <a:cs typeface="Arial" panose="020B0604020202020204" pitchFamily="34" charset="0"/>
              </a:rPr>
              <a:t>thma management through </a:t>
            </a:r>
            <a:r>
              <a:rPr lang="en-CA" b="1" u="sng" dirty="0" smtClean="0">
                <a:solidFill>
                  <a:schemeClr val="tx1"/>
                </a:solidFill>
                <a:latin typeface="Arial" panose="020B0604020202020204" pitchFamily="34" charset="0"/>
                <a:cs typeface="Arial" panose="020B0604020202020204" pitchFamily="34" charset="0"/>
              </a:rPr>
              <a:t>I</a:t>
            </a:r>
            <a:r>
              <a:rPr lang="en-CA" dirty="0" smtClean="0">
                <a:solidFill>
                  <a:schemeClr val="tx1"/>
                </a:solidFill>
                <a:latin typeface="Arial" panose="020B0604020202020204" pitchFamily="34" charset="0"/>
                <a:cs typeface="Arial" panose="020B0604020202020204" pitchFamily="34" charset="0"/>
              </a:rPr>
              <a:t>nteractive </a:t>
            </a:r>
            <a:r>
              <a:rPr lang="en-CA" b="1" u="sng" dirty="0" smtClean="0">
                <a:solidFill>
                  <a:schemeClr val="tx1"/>
                </a:solidFill>
                <a:latin typeface="Arial" panose="020B0604020202020204" pitchFamily="34" charset="0"/>
                <a:cs typeface="Arial" panose="020B0604020202020204" pitchFamily="34" charset="0"/>
              </a:rPr>
              <a:t>S</a:t>
            </a:r>
            <a:r>
              <a:rPr lang="en-CA" dirty="0" smtClean="0">
                <a:solidFill>
                  <a:schemeClr val="tx1"/>
                </a:solidFill>
                <a:latin typeface="Arial" panose="020B0604020202020204" pitchFamily="34" charset="0"/>
                <a:cs typeface="Arial" panose="020B0604020202020204" pitchFamily="34" charset="0"/>
              </a:rPr>
              <a:t>MS</a:t>
            </a:r>
            <a:endParaRPr lang="en-CA" dirty="0">
              <a:solidFill>
                <a:schemeClr val="tx1"/>
              </a:solidFill>
              <a:latin typeface="Arial" panose="020B0604020202020204" pitchFamily="34" charset="0"/>
              <a:cs typeface="Arial" panose="020B0604020202020204" pitchFamily="34" charset="0"/>
            </a:endParaRPr>
          </a:p>
        </p:txBody>
      </p:sp>
      <p:pic>
        <p:nvPicPr>
          <p:cNvPr id="7" name="Picture 2" descr="http://emphasis.core.ubc.ca/images/logo_ubcBl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981" y="544770"/>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263208" y="3039526"/>
            <a:ext cx="8617583" cy="33137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l-NL" sz="2800" b="1" dirty="0" smtClean="0">
                <a:latin typeface="Arial"/>
                <a:ea typeface="Times New Roman"/>
                <a:cs typeface="Times New Roman"/>
              </a:rPr>
              <a:t>Questions?</a:t>
            </a:r>
          </a:p>
          <a:p>
            <a:pPr marL="0" indent="0" algn="ctr">
              <a:buNone/>
            </a:pPr>
            <a:r>
              <a:rPr lang="nl-NL" sz="2800" dirty="0" smtClean="0">
                <a:latin typeface="Arial"/>
                <a:ea typeface="Times New Roman"/>
                <a:cs typeface="Times New Roman"/>
              </a:rPr>
              <a:t>Please do not hesitate to contact us</a:t>
            </a:r>
          </a:p>
          <a:p>
            <a:pPr marL="0" indent="0" algn="ctr">
              <a:buNone/>
            </a:pPr>
            <a:r>
              <a:rPr lang="en-US" sz="2000" dirty="0" smtClean="0">
                <a:latin typeface="Arial" panose="020B0604020202020204" pitchFamily="34" charset="0"/>
                <a:cs typeface="Arial" panose="020B0604020202020204" pitchFamily="34" charset="0"/>
              </a:rPr>
              <a:t>Dr</a:t>
            </a:r>
            <a:r>
              <a:rPr lang="en-US" sz="2000" dirty="0">
                <a:latin typeface="Arial" panose="020B0604020202020204" pitchFamily="34" charset="0"/>
                <a:cs typeface="Arial" panose="020B0604020202020204" pitchFamily="34" charset="0"/>
              </a:rPr>
              <a:t>. Mary De Vera at </a:t>
            </a:r>
            <a:r>
              <a:rPr lang="en-US" sz="2000" b="1" dirty="0" smtClean="0">
                <a:latin typeface="Arial" panose="020B0604020202020204" pitchFamily="34" charset="0"/>
                <a:cs typeface="Arial" panose="020B0604020202020204" pitchFamily="34" charset="0"/>
              </a:rPr>
              <a:t>604-827-2138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5"/>
              </a:rPr>
              <a:t>mdevera@mail.ubc.ca</a:t>
            </a:r>
            <a:r>
              <a:rPr lang="en-US" sz="2000" dirty="0" smtClean="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Research Coordinator </a:t>
            </a:r>
            <a:r>
              <a:rPr lang="en-US" sz="2000" dirty="0" smtClean="0">
                <a:latin typeface="Arial" panose="020B0604020202020204" pitchFamily="34" charset="0"/>
                <a:cs typeface="Arial" panose="020B0604020202020204" pitchFamily="34" charset="0"/>
              </a:rPr>
              <a:t>(Louise) at </a:t>
            </a:r>
            <a:r>
              <a:rPr lang="en-US" sz="2000" b="1" dirty="0" smtClean="0">
                <a:latin typeface="Arial" panose="020B0604020202020204" pitchFamily="34" charset="0"/>
                <a:cs typeface="Arial" panose="020B0604020202020204" pitchFamily="34" charset="0"/>
              </a:rPr>
              <a:t>604-827-1567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6"/>
              </a:rPr>
              <a:t>louisega@mail.ubc.ca</a:t>
            </a:r>
            <a:r>
              <a:rPr lang="en-US" sz="2000" dirty="0" smtClean="0">
                <a:latin typeface="Arial" panose="020B0604020202020204" pitchFamily="34" charset="0"/>
                <a:cs typeface="Arial" panose="020B0604020202020204" pitchFamily="34" charset="0"/>
              </a:rPr>
              <a:t>)</a:t>
            </a:r>
            <a:endParaRPr lang="en-US" sz="2000" b="1" dirty="0" smtClean="0">
              <a:latin typeface="Arial" panose="020B0604020202020204" pitchFamily="34" charset="0"/>
              <a:cs typeface="Arial" panose="020B0604020202020204" pitchFamily="34" charset="0"/>
            </a:endParaRPr>
          </a:p>
          <a:p>
            <a:pPr marL="0" indent="0" algn="ctr">
              <a:buNone/>
            </a:pPr>
            <a:r>
              <a:rPr lang="en-US" sz="2000" dirty="0" smtClean="0">
                <a:latin typeface="Arial" panose="020B0604020202020204" pitchFamily="34" charset="0"/>
                <a:cs typeface="Arial" panose="020B0604020202020204" pitchFamily="34" charset="0"/>
              </a:rPr>
              <a:t>Fax: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604-827-4014</a:t>
            </a:r>
          </a:p>
          <a:p>
            <a:pPr marL="0" indent="0" algn="ctr">
              <a:buNone/>
            </a:pPr>
            <a:r>
              <a:rPr lang="en-US" sz="2000" b="1" dirty="0" smtClean="0">
                <a:latin typeface="Arial" panose="020B0604020202020204" pitchFamily="34" charset="0"/>
                <a:cs typeface="Arial" panose="020B0604020202020204" pitchFamily="34" charset="0"/>
              </a:rPr>
              <a:t>Mailing Address</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2405 </a:t>
            </a:r>
            <a:r>
              <a:rPr lang="en-US" sz="2000" dirty="0" err="1">
                <a:latin typeface="Arial" panose="020B0604020202020204" pitchFamily="34" charset="0"/>
                <a:cs typeface="Arial" panose="020B0604020202020204" pitchFamily="34" charset="0"/>
              </a:rPr>
              <a:t>Wesbrook</a:t>
            </a:r>
            <a:r>
              <a:rPr lang="en-US" sz="2000" dirty="0">
                <a:latin typeface="Arial" panose="020B0604020202020204" pitchFamily="34" charset="0"/>
                <a:cs typeface="Arial" panose="020B0604020202020204" pitchFamily="34" charset="0"/>
              </a:rPr>
              <a:t> Mall, Vancouver </a:t>
            </a:r>
            <a:r>
              <a:rPr lang="en-US" sz="2000" dirty="0" smtClean="0">
                <a:latin typeface="Arial" panose="020B0604020202020204" pitchFamily="34" charset="0"/>
                <a:cs typeface="Arial" panose="020B0604020202020204" pitchFamily="34" charset="0"/>
              </a:rPr>
              <a:t>BC, </a:t>
            </a:r>
            <a:r>
              <a:rPr lang="en-US" sz="2000" dirty="0">
                <a:latin typeface="Arial" panose="020B0604020202020204" pitchFamily="34" charset="0"/>
                <a:cs typeface="Arial" panose="020B0604020202020204" pitchFamily="34" charset="0"/>
              </a:rPr>
              <a:t>Canada V6T 1Z3 </a:t>
            </a:r>
          </a:p>
          <a:p>
            <a:pPr marL="0" indent="0" algn="ctr">
              <a:buNone/>
            </a:pPr>
            <a:endParaRPr lang="nl-NL" dirty="0" smtClean="0">
              <a:latin typeface="Arial"/>
              <a:ea typeface="Times New Roman"/>
              <a:cs typeface="Times New Roman"/>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26</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955483817"/>
      </p:ext>
    </p:extLst>
  </p:cSld>
  <p:clrMapOvr>
    <a:masterClrMapping/>
  </p:clrMapOvr>
  <mc:AlternateContent xmlns:mc="http://schemas.openxmlformats.org/markup-compatibility/2006" xmlns:p14="http://schemas.microsoft.com/office/powerpoint/2010/main">
    <mc:Choice Requires="p14">
      <p:transition spd="slow" p14:dur="2000" advTm="5097"/>
    </mc:Choice>
    <mc:Fallback xmlns="">
      <p:transition spd="slow" advTm="5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1</a:t>
            </a:r>
            <a:r>
              <a:rPr lang="en-CA" dirty="0" smtClean="0"/>
              <a:t>. Recruit</a:t>
            </a:r>
            <a:endParaRPr lang="en-CA" dirty="0"/>
          </a:p>
        </p:txBody>
      </p:sp>
      <p:sp>
        <p:nvSpPr>
          <p:cNvPr id="5" name="Content Placeholder 4"/>
          <p:cNvSpPr>
            <a:spLocks noGrp="1"/>
          </p:cNvSpPr>
          <p:nvPr>
            <p:ph sz="half" idx="2"/>
          </p:nvPr>
        </p:nvSpPr>
        <p:spPr>
          <a:xfrm>
            <a:off x="457201" y="2208132"/>
            <a:ext cx="8380214" cy="2672638"/>
          </a:xfrm>
        </p:spPr>
        <p:txBody>
          <a:bodyPr>
            <a:noAutofit/>
          </a:bodyPr>
          <a:lstStyle/>
          <a:p>
            <a:pPr marL="0" indent="0" algn="ctr">
              <a:buNone/>
            </a:pPr>
            <a:r>
              <a:rPr lang="en-CA" sz="4000" dirty="0" smtClean="0"/>
              <a:t>Once you have identified a patient fulfilling the eligibility criteria, it’s time to ask them if they are interested in the study and begin recruiting!</a:t>
            </a:r>
          </a:p>
          <a:p>
            <a:endParaRPr lang="en-CA" sz="4000" dirty="0" smtClean="0"/>
          </a:p>
          <a:p>
            <a:pPr marL="0" indent="0">
              <a:buNone/>
            </a:pPr>
            <a:endParaRPr lang="en-CA" sz="4000" dirty="0" smtClean="0"/>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15717660"/>
      </p:ext>
    </p:extLst>
  </p:cSld>
  <p:clrMapOvr>
    <a:masterClrMapping/>
  </p:clrMapOvr>
  <mc:AlternateContent xmlns:mc="http://schemas.openxmlformats.org/markup-compatibility/2006" xmlns:p14="http://schemas.microsoft.com/office/powerpoint/2010/main">
    <mc:Choice Requires="p14">
      <p:transition spd="slow" p14:dur="2000" advTm="7825"/>
    </mc:Choice>
    <mc:Fallback xmlns="">
      <p:transition spd="slow" advTm="7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1. Recruit</a:t>
            </a:r>
            <a:endParaRPr lang="en-CA" dirty="0"/>
          </a:p>
        </p:txBody>
      </p:sp>
      <p:sp>
        <p:nvSpPr>
          <p:cNvPr id="5" name="Content Placeholder 4"/>
          <p:cNvSpPr>
            <a:spLocks noGrp="1"/>
          </p:cNvSpPr>
          <p:nvPr>
            <p:ph sz="half" idx="2"/>
          </p:nvPr>
        </p:nvSpPr>
        <p:spPr>
          <a:xfrm>
            <a:off x="4648199" y="1600200"/>
            <a:ext cx="4348378" cy="4525963"/>
          </a:xfrm>
        </p:spPr>
        <p:txBody>
          <a:bodyPr>
            <a:noAutofit/>
          </a:bodyPr>
          <a:lstStyle/>
          <a:p>
            <a:pPr marL="0" indent="0">
              <a:buNone/>
            </a:pPr>
            <a:r>
              <a:rPr lang="en-CA" sz="3200" dirty="0"/>
              <a:t>I</a:t>
            </a:r>
            <a:r>
              <a:rPr lang="en-CA" sz="3200" dirty="0" smtClean="0"/>
              <a:t>n your binder</a:t>
            </a:r>
          </a:p>
          <a:p>
            <a:r>
              <a:rPr lang="en-CA" b="1" dirty="0" smtClean="0"/>
              <a:t>Study Ad </a:t>
            </a:r>
            <a:r>
              <a:rPr lang="en-CA" dirty="0" smtClean="0"/>
              <a:t>(colour &amp; black/white)</a:t>
            </a:r>
          </a:p>
          <a:p>
            <a:pPr marL="0" indent="0">
              <a:buNone/>
            </a:pPr>
            <a:endParaRPr lang="en-CA" sz="3200" dirty="0" smtClean="0"/>
          </a:p>
          <a:p>
            <a:pPr marL="0" indent="0">
              <a:buNone/>
            </a:pPr>
            <a:r>
              <a:rPr lang="en-CA" sz="3200" dirty="0" smtClean="0"/>
              <a:t>Tip</a:t>
            </a:r>
          </a:p>
          <a:p>
            <a:pPr marL="514350" indent="-457200"/>
            <a:r>
              <a:rPr lang="en-CA" dirty="0" smtClean="0"/>
              <a:t>Post ad on:</a:t>
            </a:r>
          </a:p>
          <a:p>
            <a:pPr lvl="1"/>
            <a:r>
              <a:rPr lang="en-CA" sz="2800" dirty="0" smtClean="0"/>
              <a:t>Wall by counseling area</a:t>
            </a:r>
          </a:p>
          <a:p>
            <a:pPr lvl="1"/>
            <a:r>
              <a:rPr lang="en-CA" sz="2800" dirty="0" smtClean="0"/>
              <a:t>Counter</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20" y="1175806"/>
            <a:ext cx="4055734" cy="511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851" y="1442572"/>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7"/>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46547284"/>
      </p:ext>
    </p:extLst>
  </p:cSld>
  <p:clrMapOvr>
    <a:masterClrMapping/>
  </p:clrMapOvr>
  <mc:AlternateContent xmlns:mc="http://schemas.openxmlformats.org/markup-compatibility/2006" xmlns:p14="http://schemas.microsoft.com/office/powerpoint/2010/main">
    <mc:Choice Requires="p14">
      <p:transition spd="slow" p14:dur="2000" advTm="15222"/>
    </mc:Choice>
    <mc:Fallback xmlns="">
      <p:transition spd="slow" advTm="15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1. Recruit</a:t>
            </a:r>
            <a:endParaRPr lang="en-CA" dirty="0"/>
          </a:p>
        </p:txBody>
      </p:sp>
      <p:sp>
        <p:nvSpPr>
          <p:cNvPr id="5" name="Content Placeholder 4"/>
          <p:cNvSpPr>
            <a:spLocks noGrp="1"/>
          </p:cNvSpPr>
          <p:nvPr>
            <p:ph sz="half" idx="2"/>
          </p:nvPr>
        </p:nvSpPr>
        <p:spPr>
          <a:xfrm>
            <a:off x="4648200" y="1600200"/>
            <a:ext cx="4287896" cy="4525963"/>
          </a:xfrm>
        </p:spPr>
        <p:txBody>
          <a:bodyPr>
            <a:noAutofit/>
          </a:bodyPr>
          <a:lstStyle/>
          <a:p>
            <a:pPr marL="0" indent="0">
              <a:buNone/>
            </a:pPr>
            <a:r>
              <a:rPr lang="en-CA" sz="3200" dirty="0"/>
              <a:t>I</a:t>
            </a:r>
            <a:r>
              <a:rPr lang="en-CA" sz="3200" dirty="0" smtClean="0"/>
              <a:t>n your binder</a:t>
            </a:r>
          </a:p>
          <a:p>
            <a:r>
              <a:rPr lang="en-CA" b="1" dirty="0" smtClean="0">
                <a:solidFill>
                  <a:schemeClr val="accent6"/>
                </a:solidFill>
              </a:rPr>
              <a:t>Patient Quick Info Letter</a:t>
            </a:r>
          </a:p>
          <a:p>
            <a:endParaRPr lang="en-CA" sz="3200" dirty="0" smtClean="0"/>
          </a:p>
          <a:p>
            <a:pPr marL="0" indent="0">
              <a:buNone/>
            </a:pPr>
            <a:r>
              <a:rPr lang="en-CA" sz="3200" dirty="0" smtClean="0"/>
              <a:t>Tip</a:t>
            </a:r>
          </a:p>
          <a:p>
            <a:pPr marL="514350" indent="-457200"/>
            <a:r>
              <a:rPr lang="en-CA" dirty="0" smtClean="0"/>
              <a:t>Use to explain </a:t>
            </a:r>
            <a:r>
              <a:rPr lang="en-CA" dirty="0" err="1" smtClean="0"/>
              <a:t>EmPhAsIS</a:t>
            </a:r>
            <a:r>
              <a:rPr lang="en-CA" dirty="0" smtClean="0"/>
              <a:t> study to patients</a:t>
            </a:r>
          </a:p>
          <a:p>
            <a:pPr marL="514350" indent="-457200"/>
            <a:r>
              <a:rPr lang="en-CA" dirty="0" smtClean="0"/>
              <a:t>Hand out to asthma patients as bag stuffers</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851" y="1442572"/>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 name="Picture 2" descr="C:\Users\SONY\Desktop\CANON_SC\IMAGE\0001\SCN_00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074" y="1271184"/>
            <a:ext cx="4165675" cy="53908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98EEA54-AD8B-0B46-80C4-2639D609232B}" type="slidenum">
              <a:rPr lang="en-US" smtClean="0"/>
              <a:t>5</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5109305"/>
      </p:ext>
    </p:extLst>
  </p:cSld>
  <p:clrMapOvr>
    <a:masterClrMapping/>
  </p:clrMapOvr>
  <mc:AlternateContent xmlns:mc="http://schemas.openxmlformats.org/markup-compatibility/2006" xmlns:p14="http://schemas.microsoft.com/office/powerpoint/2010/main">
    <mc:Choice Requires="p14">
      <p:transition spd="slow" p14:dur="2000" advTm="17832"/>
    </mc:Choice>
    <mc:Fallback xmlns="">
      <p:transition spd="slow" advTm="17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4832092"/>
          </a:xfrm>
          <a:prstGeom prst="rect">
            <a:avLst/>
          </a:prstGeom>
          <a:noFill/>
        </p:spPr>
        <p:txBody>
          <a:bodyPr wrap="square" rtlCol="0">
            <a:spAutoFit/>
          </a:bodyPr>
          <a:lstStyle/>
          <a:p>
            <a:pPr marL="342900" indent="-342900">
              <a:buAutoNum type="arabicPeriod"/>
            </a:pPr>
            <a:r>
              <a:rPr lang="en-US" sz="2800" b="1" dirty="0" smtClean="0"/>
              <a:t>Introduce </a:t>
            </a:r>
            <a:r>
              <a:rPr lang="en-US" sz="2800" dirty="0" smtClean="0"/>
              <a:t>yourself and </a:t>
            </a:r>
            <a:r>
              <a:rPr lang="en-US" sz="2800" b="1" dirty="0" smtClean="0"/>
              <a:t>Explain</a:t>
            </a:r>
            <a:r>
              <a:rPr lang="en-US" sz="2800" dirty="0" smtClean="0"/>
              <a:t> pharmacy participation</a:t>
            </a:r>
          </a:p>
          <a:p>
            <a:pPr marL="342900" indent="-342900">
              <a:buAutoNum type="arabicPeriod"/>
            </a:pPr>
            <a:endParaRPr lang="en-US" sz="2800" dirty="0" smtClean="0"/>
          </a:p>
          <a:p>
            <a:pPr marL="342900" indent="-342900">
              <a:buAutoNum type="arabicPeriod"/>
            </a:pPr>
            <a:r>
              <a:rPr lang="en-US" sz="2800" b="1" dirty="0" smtClean="0"/>
              <a:t>Describe </a:t>
            </a:r>
            <a:r>
              <a:rPr lang="en-US" sz="2800" dirty="0" smtClean="0"/>
              <a:t>purpose of </a:t>
            </a:r>
            <a:r>
              <a:rPr lang="en-US" sz="2800" dirty="0" err="1" smtClean="0"/>
              <a:t>EmPhAsIS</a:t>
            </a:r>
            <a:r>
              <a:rPr lang="en-US" sz="2800" dirty="0" smtClean="0"/>
              <a:t> study</a:t>
            </a:r>
          </a:p>
          <a:p>
            <a:pPr marL="342900" indent="-342900">
              <a:buAutoNum type="arabicPeriod"/>
            </a:pPr>
            <a:endParaRPr lang="en-US" sz="2800" dirty="0" smtClean="0"/>
          </a:p>
          <a:p>
            <a:pPr marL="342900" indent="-342900">
              <a:buAutoNum type="arabicPeriod"/>
            </a:pPr>
            <a:r>
              <a:rPr lang="en-US" sz="2800" b="1" dirty="0" smtClean="0"/>
              <a:t>Explain</a:t>
            </a:r>
            <a:r>
              <a:rPr lang="en-US" sz="2800" dirty="0" smtClean="0"/>
              <a:t> what </a:t>
            </a:r>
            <a:r>
              <a:rPr lang="en-US" sz="2800" dirty="0" err="1"/>
              <a:t>EmPhAsIS</a:t>
            </a:r>
            <a:r>
              <a:rPr lang="en-US" sz="2800" dirty="0"/>
              <a:t> study </a:t>
            </a:r>
            <a:r>
              <a:rPr lang="en-US" sz="2800" dirty="0" smtClean="0"/>
              <a:t>involves</a:t>
            </a:r>
          </a:p>
          <a:p>
            <a:pPr marL="342900" indent="-342900">
              <a:buAutoNum type="arabicPeriod"/>
            </a:pPr>
            <a:endParaRPr lang="en-US" sz="2800" b="1" dirty="0" smtClean="0"/>
          </a:p>
          <a:p>
            <a:pPr marL="342900" indent="-342900">
              <a:buAutoNum type="arabicPeriod"/>
            </a:pPr>
            <a:r>
              <a:rPr lang="en-US" sz="2800" b="1" dirty="0" smtClean="0"/>
              <a:t>Tell </a:t>
            </a:r>
            <a:r>
              <a:rPr lang="en-US" sz="2800" dirty="0" smtClean="0"/>
              <a:t>participants what they will receive </a:t>
            </a:r>
          </a:p>
          <a:p>
            <a:pPr marL="342900" indent="-342900">
              <a:buAutoNum type="arabicPeriod"/>
            </a:pPr>
            <a:endParaRPr lang="en-US" sz="2800" b="1" dirty="0" smtClean="0"/>
          </a:p>
          <a:p>
            <a:pPr marL="342900" indent="-342900">
              <a:buAutoNum type="arabicPeriod"/>
            </a:pPr>
            <a:r>
              <a:rPr lang="en-US" sz="2800" b="1" dirty="0" smtClean="0"/>
              <a:t>Explain </a:t>
            </a:r>
            <a:r>
              <a:rPr lang="en-US" sz="2800" dirty="0" smtClean="0"/>
              <a:t>voluntary nature of participation</a:t>
            </a:r>
          </a:p>
          <a:p>
            <a:pPr marL="342900" indent="-342900">
              <a:buAutoNum type="arabicPeriod"/>
            </a:pPr>
            <a:endParaRPr lang="en-US" sz="2800" dirty="0" smtClean="0"/>
          </a:p>
          <a:p>
            <a:pPr marL="342900" indent="-342900">
              <a:buAutoNum type="arabicPeriod"/>
            </a:pPr>
            <a:r>
              <a:rPr lang="en-US" sz="2800" b="1" dirty="0" smtClean="0"/>
              <a:t>Emphasize </a:t>
            </a:r>
            <a:r>
              <a:rPr lang="en-US" sz="2800" dirty="0"/>
              <a:t>i</a:t>
            </a:r>
            <a:r>
              <a:rPr lang="en-US" sz="2800" dirty="0" smtClean="0"/>
              <a:t>mportance of participation</a:t>
            </a:r>
          </a:p>
        </p:txBody>
      </p:sp>
      <p:sp>
        <p:nvSpPr>
          <p:cNvPr id="3" name="Slide Number Placeholder 2"/>
          <p:cNvSpPr>
            <a:spLocks noGrp="1"/>
          </p:cNvSpPr>
          <p:nvPr>
            <p:ph type="sldNum" sz="quarter" idx="12"/>
          </p:nvPr>
        </p:nvSpPr>
        <p:spPr/>
        <p:txBody>
          <a:bodyPr/>
          <a:lstStyle/>
          <a:p>
            <a:fld id="{298EEA54-AD8B-0B46-80C4-2639D609232B}" type="slidenum">
              <a:rPr lang="en-US" smtClean="0"/>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47102002"/>
      </p:ext>
    </p:extLst>
  </p:cSld>
  <p:clrMapOvr>
    <a:masterClrMapping/>
  </p:clrMapOvr>
  <mc:AlternateContent xmlns:mc="http://schemas.openxmlformats.org/markup-compatibility/2006" xmlns:p14="http://schemas.microsoft.com/office/powerpoint/2010/main">
    <mc:Choice Requires="p14">
      <p:transition spd="slow" p14:dur="2000" advTm="6313"/>
    </mc:Choice>
    <mc:Fallback xmlns="">
      <p:transition spd="slow" advTm="6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1891" y="1923806"/>
            <a:ext cx="8369824" cy="1496288"/>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5170646"/>
          </a:xfrm>
          <a:prstGeom prst="rect">
            <a:avLst/>
          </a:prstGeom>
          <a:noFill/>
        </p:spPr>
        <p:txBody>
          <a:bodyPr wrap="square" rtlCol="0">
            <a:spAutoFit/>
          </a:bodyPr>
          <a:lstStyle/>
          <a:p>
            <a:pPr marL="342900" indent="-342900">
              <a:buAutoNum type="arabicPeriod"/>
            </a:pPr>
            <a:r>
              <a:rPr lang="en-US" sz="2800" b="1" dirty="0" smtClean="0"/>
              <a:t>Introduce </a:t>
            </a:r>
            <a:r>
              <a:rPr lang="en-US" sz="2800" dirty="0" smtClean="0"/>
              <a:t>yourself and </a:t>
            </a:r>
            <a:r>
              <a:rPr lang="en-US" sz="2800" b="1" dirty="0" smtClean="0"/>
              <a:t>Explain</a:t>
            </a:r>
            <a:r>
              <a:rPr lang="en-US" sz="2800" dirty="0" smtClean="0"/>
              <a:t> pharmacy participation</a:t>
            </a:r>
          </a:p>
          <a:p>
            <a:pPr lvl="1"/>
            <a:endParaRPr lang="en-US" sz="2800" dirty="0" smtClean="0"/>
          </a:p>
          <a:p>
            <a:pPr lvl="1" algn="ctr"/>
            <a:r>
              <a:rPr lang="en-US" sz="2800" dirty="0" smtClean="0"/>
              <a:t>“Our pharmacy is part of a research study offered through UBC looking at asthma medication adherence”</a:t>
            </a:r>
          </a:p>
          <a:p>
            <a:pPr marL="914400" lvl="1" indent="-457200">
              <a:buFont typeface="Arial" pitchFamily="34" charset="0"/>
              <a:buChar char="•"/>
            </a:pPr>
            <a:endParaRPr lang="en-US" dirty="0" smtClean="0"/>
          </a:p>
          <a:p>
            <a:pPr marL="342900" indent="-342900">
              <a:buAutoNum type="arabicPeriod"/>
            </a:pPr>
            <a:endParaRPr lang="en-US" sz="2000" dirty="0" smtClean="0">
              <a:solidFill>
                <a:schemeClr val="bg1">
                  <a:lumMod val="75000"/>
                </a:schemeClr>
              </a:solidFill>
            </a:endParaRPr>
          </a:p>
          <a:p>
            <a:pPr marL="342900" indent="-342900">
              <a:buAutoNum type="arabicPeriod"/>
            </a:pPr>
            <a:r>
              <a:rPr lang="en-US" sz="2000" dirty="0" smtClean="0">
                <a:solidFill>
                  <a:schemeClr val="bg1">
                    <a:lumMod val="65000"/>
                  </a:schemeClr>
                </a:solidFill>
              </a:rPr>
              <a:t>Describe purpose of </a:t>
            </a:r>
            <a:r>
              <a:rPr lang="en-US" sz="2000" dirty="0" err="1" smtClean="0">
                <a:solidFill>
                  <a:schemeClr val="bg1">
                    <a:lumMod val="65000"/>
                  </a:schemeClr>
                </a:solidFill>
              </a:rPr>
              <a:t>EmPhAsIS</a:t>
            </a:r>
            <a:r>
              <a:rPr lang="en-US" sz="2000" dirty="0" smtClean="0">
                <a:solidFill>
                  <a:schemeClr val="bg1">
                    <a:lumMod val="65000"/>
                  </a:schemeClr>
                </a:solidFill>
              </a:rPr>
              <a:t> study</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Explain what </a:t>
            </a:r>
            <a:r>
              <a:rPr lang="en-US" sz="2000" dirty="0" err="1" smtClean="0">
                <a:solidFill>
                  <a:schemeClr val="bg1">
                    <a:lumMod val="65000"/>
                  </a:schemeClr>
                </a:solidFill>
              </a:rPr>
              <a:t>EmPhAsIS</a:t>
            </a:r>
            <a:r>
              <a:rPr lang="en-US" sz="2000" dirty="0" smtClean="0">
                <a:solidFill>
                  <a:schemeClr val="bg1">
                    <a:lumMod val="65000"/>
                  </a:schemeClr>
                </a:solidFill>
              </a:rPr>
              <a:t> study involves</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Tell participants what they will receive </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Explain voluntary nature of participation</a:t>
            </a:r>
          </a:p>
          <a:p>
            <a:pPr marL="342900" indent="-342900">
              <a:buAutoNum type="arabicPeriod"/>
            </a:pPr>
            <a:endParaRPr lang="en-US" sz="20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Emphasize </a:t>
            </a:r>
            <a:r>
              <a:rPr lang="en-US" sz="2000" dirty="0">
                <a:solidFill>
                  <a:schemeClr val="bg1">
                    <a:lumMod val="65000"/>
                  </a:schemeClr>
                </a:solidFill>
              </a:rPr>
              <a:t>i</a:t>
            </a:r>
            <a:r>
              <a:rPr lang="en-US" sz="2000" dirty="0" smtClean="0">
                <a:solidFill>
                  <a:schemeClr val="bg1">
                    <a:lumMod val="65000"/>
                  </a:schemeClr>
                </a:solidFill>
              </a:rPr>
              <a:t>mportance of participation</a:t>
            </a:r>
          </a:p>
        </p:txBody>
      </p:sp>
      <p:sp>
        <p:nvSpPr>
          <p:cNvPr id="5" name="Slide Number Placeholder 4"/>
          <p:cNvSpPr>
            <a:spLocks noGrp="1"/>
          </p:cNvSpPr>
          <p:nvPr>
            <p:ph type="sldNum" sz="quarter" idx="12"/>
          </p:nvPr>
        </p:nvSpPr>
        <p:spPr/>
        <p:txBody>
          <a:bodyPr/>
          <a:lstStyle/>
          <a:p>
            <a:fld id="{298EEA54-AD8B-0B46-80C4-2639D609232B}" type="slidenum">
              <a:rPr lang="en-US" smtClean="0"/>
              <a:t>7</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02616603"/>
      </p:ext>
    </p:extLst>
  </p:cSld>
  <p:clrMapOvr>
    <a:masterClrMapping/>
  </p:clrMapOvr>
  <mc:AlternateContent xmlns:mc="http://schemas.openxmlformats.org/markup-compatibility/2006" xmlns:p14="http://schemas.microsoft.com/office/powerpoint/2010/main">
    <mc:Choice Requires="p14">
      <p:transition spd="slow" p14:dur="2000" advTm="9563"/>
    </mc:Choice>
    <mc:Fallback xmlns="">
      <p:transition spd="slow" advTm="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3766" y="2410690"/>
            <a:ext cx="8369824" cy="1475664"/>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4893647"/>
          </a:xfrm>
          <a:prstGeom prst="rect">
            <a:avLst/>
          </a:prstGeom>
          <a:noFill/>
        </p:spPr>
        <p:txBody>
          <a:bodyPr wrap="square" rtlCol="0">
            <a:spAutoFit/>
          </a:bodyPr>
          <a:lstStyle/>
          <a:p>
            <a:pPr marL="342900" indent="-342900">
              <a:buAutoNum type="arabicPeriod"/>
            </a:pPr>
            <a:r>
              <a:rPr lang="en-US" sz="2000" dirty="0" smtClean="0">
                <a:solidFill>
                  <a:schemeClr val="bg1">
                    <a:lumMod val="65000"/>
                  </a:schemeClr>
                </a:solidFill>
              </a:rPr>
              <a:t>Introduce yourself and explain pharmacy participation</a:t>
            </a:r>
          </a:p>
          <a:p>
            <a:pPr marL="342900" indent="-342900">
              <a:buAutoNum type="arabicPeriod"/>
            </a:pPr>
            <a:endParaRPr lang="en-US" sz="1200" dirty="0" smtClean="0"/>
          </a:p>
          <a:p>
            <a:pPr marL="342900" indent="-342900">
              <a:buAutoNum type="arabicPeriod"/>
            </a:pPr>
            <a:r>
              <a:rPr lang="en-US" sz="2800" b="1" dirty="0" smtClean="0"/>
              <a:t>Describe </a:t>
            </a:r>
            <a:r>
              <a:rPr lang="en-US" sz="2800" dirty="0" smtClean="0"/>
              <a:t>purpose of </a:t>
            </a:r>
            <a:r>
              <a:rPr lang="en-US" sz="2800" dirty="0" err="1" smtClean="0"/>
              <a:t>EmPhAsIS</a:t>
            </a:r>
            <a:r>
              <a:rPr lang="en-US" sz="2800" dirty="0" smtClean="0"/>
              <a:t> study</a:t>
            </a:r>
          </a:p>
          <a:p>
            <a:pPr lvl="1"/>
            <a:endParaRPr lang="en-US" sz="1600" dirty="0" smtClean="0"/>
          </a:p>
          <a:p>
            <a:pPr lvl="1" algn="ctr"/>
            <a:r>
              <a:rPr lang="en-US" sz="2800" dirty="0" smtClean="0"/>
              <a:t>“We will study whether monthly text messages from our pharmacy will help with using your asthma medications to improve control of your asthma”</a:t>
            </a:r>
          </a:p>
          <a:p>
            <a:pPr lvl="1"/>
            <a:endParaRPr lang="en-US" sz="1200" dirty="0" smtClean="0"/>
          </a:p>
          <a:p>
            <a:pPr marL="342900" indent="-342900">
              <a:buAutoNum type="arabicPeriod"/>
            </a:pPr>
            <a:r>
              <a:rPr lang="en-US" sz="2000" dirty="0" smtClean="0">
                <a:solidFill>
                  <a:schemeClr val="bg1">
                    <a:lumMod val="65000"/>
                  </a:schemeClr>
                </a:solidFill>
              </a:rPr>
              <a:t>Explain </a:t>
            </a:r>
            <a:r>
              <a:rPr lang="en-US" sz="2000" dirty="0">
                <a:solidFill>
                  <a:schemeClr val="bg1">
                    <a:lumMod val="65000"/>
                  </a:schemeClr>
                </a:solidFill>
              </a:rPr>
              <a:t>what </a:t>
            </a:r>
            <a:r>
              <a:rPr lang="en-US" sz="2000" dirty="0" err="1" smtClean="0">
                <a:solidFill>
                  <a:schemeClr val="bg1">
                    <a:lumMod val="65000"/>
                  </a:schemeClr>
                </a:solidFill>
              </a:rPr>
              <a:t>EmPhAsIS</a:t>
            </a:r>
            <a:r>
              <a:rPr lang="en-US" sz="2000" dirty="0" smtClean="0">
                <a:solidFill>
                  <a:schemeClr val="bg1">
                    <a:lumMod val="65000"/>
                  </a:schemeClr>
                </a:solidFill>
              </a:rPr>
              <a:t> study </a:t>
            </a:r>
            <a:r>
              <a:rPr lang="en-US" sz="2000" dirty="0">
                <a:solidFill>
                  <a:schemeClr val="bg1">
                    <a:lumMod val="65000"/>
                  </a:schemeClr>
                </a:solidFill>
              </a:rPr>
              <a:t>involves</a:t>
            </a: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a:solidFill>
                  <a:schemeClr val="bg1">
                    <a:lumMod val="65000"/>
                  </a:schemeClr>
                </a:solidFill>
              </a:rPr>
              <a:t>Tell participants what they will receive </a:t>
            </a: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a:solidFill>
                  <a:schemeClr val="bg1">
                    <a:lumMod val="65000"/>
                  </a:schemeClr>
                </a:solidFill>
              </a:rPr>
              <a:t>Explain voluntary nature of participation</a:t>
            </a:r>
          </a:p>
          <a:p>
            <a:pPr marL="342900" indent="-342900">
              <a:buAutoNum type="arabicPeriod"/>
            </a:pPr>
            <a:endParaRPr lang="en-US" sz="2000" dirty="0">
              <a:solidFill>
                <a:schemeClr val="bg1">
                  <a:lumMod val="65000"/>
                </a:schemeClr>
              </a:solidFill>
            </a:endParaRPr>
          </a:p>
          <a:p>
            <a:pPr marL="342900" indent="-342900">
              <a:buAutoNum type="arabicPeriod"/>
            </a:pPr>
            <a:r>
              <a:rPr lang="en-US" sz="2000" dirty="0">
                <a:solidFill>
                  <a:schemeClr val="bg1">
                    <a:lumMod val="65000"/>
                  </a:schemeClr>
                </a:solidFill>
              </a:rPr>
              <a:t>Emphasize importance of participation</a:t>
            </a:r>
          </a:p>
        </p:txBody>
      </p:sp>
      <p:sp>
        <p:nvSpPr>
          <p:cNvPr id="3" name="Slide Number Placeholder 2"/>
          <p:cNvSpPr>
            <a:spLocks noGrp="1"/>
          </p:cNvSpPr>
          <p:nvPr>
            <p:ph type="sldNum" sz="quarter" idx="12"/>
          </p:nvPr>
        </p:nvSpPr>
        <p:spPr/>
        <p:txBody>
          <a:bodyPr/>
          <a:lstStyle/>
          <a:p>
            <a:fld id="{298EEA54-AD8B-0B46-80C4-2639D609232B}" type="slidenum">
              <a:rPr lang="en-US" smtClean="0"/>
              <a:t>8</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915267677"/>
      </p:ext>
    </p:extLst>
  </p:cSld>
  <p:clrMapOvr>
    <a:masterClrMapping/>
  </p:clrMapOvr>
  <mc:AlternateContent xmlns:mc="http://schemas.openxmlformats.org/markup-compatibility/2006" xmlns:p14="http://schemas.microsoft.com/office/powerpoint/2010/main">
    <mc:Choice Requires="p14">
      <p:transition spd="slow" p14:dur="2000" advTm="9429"/>
    </mc:Choice>
    <mc:Fallback xmlns="">
      <p:transition spd="slow" advTm="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3766" y="2826314"/>
            <a:ext cx="8369824" cy="2116622"/>
          </a:xfrm>
          <a:prstGeom prst="rect">
            <a:avLst/>
          </a:prstGeom>
          <a:solidFill>
            <a:srgbClr val="FFFF6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smtClean="0"/>
              <a:t>1. Recruit – The 6 Steps</a:t>
            </a:r>
            <a:endParaRPr lang="en-CA" dirty="0"/>
          </a:p>
        </p:txBody>
      </p:sp>
      <p:grpSp>
        <p:nvGrpSpPr>
          <p:cNvPr id="11" name="Group 10"/>
          <p:cNvGrpSpPr/>
          <p:nvPr/>
        </p:nvGrpSpPr>
        <p:grpSpPr>
          <a:xfrm>
            <a:off x="8352389" y="0"/>
            <a:ext cx="791611" cy="467976"/>
            <a:chOff x="6940228" y="2207529"/>
            <a:chExt cx="791611" cy="467976"/>
          </a:xfrm>
        </p:grpSpPr>
        <p:sp>
          <p:nvSpPr>
            <p:cNvPr id="12" name="Rectangle 1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5" name="Group 14"/>
          <p:cNvGrpSpPr/>
          <p:nvPr/>
        </p:nvGrpSpPr>
        <p:grpSpPr>
          <a:xfrm>
            <a:off x="8352389" y="501953"/>
            <a:ext cx="791611" cy="467976"/>
            <a:chOff x="6971668" y="2828587"/>
            <a:chExt cx="791611" cy="467976"/>
          </a:xfrm>
        </p:grpSpPr>
        <p:sp>
          <p:nvSpPr>
            <p:cNvPr id="16" name="Rectangle 1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238125" y="1311573"/>
            <a:ext cx="8599290" cy="5047536"/>
          </a:xfrm>
          <a:prstGeom prst="rect">
            <a:avLst/>
          </a:prstGeom>
          <a:noFill/>
        </p:spPr>
        <p:txBody>
          <a:bodyPr wrap="square" rtlCol="0">
            <a:spAutoFit/>
          </a:bodyPr>
          <a:lstStyle/>
          <a:p>
            <a:pPr marL="342900" indent="-342900">
              <a:buAutoNum type="arabicPeriod"/>
            </a:pPr>
            <a:r>
              <a:rPr lang="en-US" sz="2000" dirty="0" smtClean="0">
                <a:solidFill>
                  <a:schemeClr val="bg1">
                    <a:lumMod val="65000"/>
                  </a:schemeClr>
                </a:solidFill>
              </a:rPr>
              <a:t>Introduce yourself and explain pharmacy participation</a:t>
            </a:r>
          </a:p>
          <a:p>
            <a:pPr marL="342900" indent="-342900">
              <a:buAutoNum type="arabicPeriod"/>
            </a:pPr>
            <a:endParaRPr lang="en-US" sz="12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Describe purpose of study</a:t>
            </a:r>
          </a:p>
          <a:p>
            <a:pPr marL="342900" indent="-342900">
              <a:buAutoNum type="arabicPeriod"/>
            </a:pPr>
            <a:endParaRPr lang="en-US" sz="1200" dirty="0" smtClean="0"/>
          </a:p>
          <a:p>
            <a:pPr marL="342900" indent="-342900">
              <a:buAutoNum type="arabicPeriod"/>
            </a:pPr>
            <a:r>
              <a:rPr lang="en-US" sz="2800" b="1" dirty="0" smtClean="0"/>
              <a:t>Explain</a:t>
            </a:r>
            <a:r>
              <a:rPr lang="en-US" sz="2800" dirty="0" smtClean="0"/>
              <a:t> what </a:t>
            </a:r>
            <a:r>
              <a:rPr lang="en-US" sz="2800" dirty="0" err="1" smtClean="0"/>
              <a:t>EmPhAsIS</a:t>
            </a:r>
            <a:r>
              <a:rPr lang="en-US" sz="2800" dirty="0" smtClean="0"/>
              <a:t> study involves</a:t>
            </a:r>
          </a:p>
          <a:p>
            <a:pPr lvl="1"/>
            <a:endParaRPr lang="en-US" sz="1400" dirty="0" smtClean="0"/>
          </a:p>
          <a:p>
            <a:pPr lvl="1" algn="ctr"/>
            <a:r>
              <a:rPr lang="en-US" sz="2400" dirty="0" smtClean="0"/>
              <a:t>“You will be randomly assigned to a study group.  If it is the intervention group, you will receive monthly text messages with a pharmacist following up if there are any concerns. If it is the usual care group, you will not receive the monthly text messages, but have the option to at the end of the study”</a:t>
            </a:r>
          </a:p>
          <a:p>
            <a:pPr lvl="1"/>
            <a:endParaRPr lang="en-US" sz="1200" dirty="0" smtClean="0"/>
          </a:p>
          <a:p>
            <a:pPr marL="342900" indent="-342900">
              <a:buAutoNum type="arabicPeriod"/>
            </a:pPr>
            <a:r>
              <a:rPr lang="en-US" sz="2000" dirty="0" smtClean="0">
                <a:solidFill>
                  <a:schemeClr val="bg1">
                    <a:lumMod val="65000"/>
                  </a:schemeClr>
                </a:solidFill>
              </a:rPr>
              <a:t>Tell participants what they will receive </a:t>
            </a:r>
          </a:p>
          <a:p>
            <a:pPr marL="342900" indent="-342900">
              <a:buAutoNum type="arabicPeriod"/>
            </a:pPr>
            <a:endParaRPr lang="en-US" sz="1200" b="1"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Explain voluntary nature of participation</a:t>
            </a:r>
          </a:p>
          <a:p>
            <a:pPr marL="342900" indent="-342900">
              <a:buAutoNum type="arabicPeriod"/>
            </a:pPr>
            <a:endParaRPr lang="en-US" sz="1200" dirty="0" smtClean="0">
              <a:solidFill>
                <a:schemeClr val="bg1">
                  <a:lumMod val="65000"/>
                </a:schemeClr>
              </a:solidFill>
            </a:endParaRPr>
          </a:p>
          <a:p>
            <a:pPr marL="342900" indent="-342900">
              <a:buAutoNum type="arabicPeriod"/>
            </a:pPr>
            <a:r>
              <a:rPr lang="en-US" sz="2000" dirty="0" smtClean="0">
                <a:solidFill>
                  <a:schemeClr val="bg1">
                    <a:lumMod val="65000"/>
                  </a:schemeClr>
                </a:solidFill>
              </a:rPr>
              <a:t>Emphasize </a:t>
            </a:r>
            <a:r>
              <a:rPr lang="en-US" sz="2000" dirty="0">
                <a:solidFill>
                  <a:schemeClr val="bg1">
                    <a:lumMod val="65000"/>
                  </a:schemeClr>
                </a:solidFill>
              </a:rPr>
              <a:t>i</a:t>
            </a:r>
            <a:r>
              <a:rPr lang="en-US" sz="2000" dirty="0" smtClean="0">
                <a:solidFill>
                  <a:schemeClr val="bg1">
                    <a:lumMod val="65000"/>
                  </a:schemeClr>
                </a:solidFill>
              </a:rPr>
              <a:t>mportance of participation</a:t>
            </a:r>
          </a:p>
        </p:txBody>
      </p:sp>
      <p:sp>
        <p:nvSpPr>
          <p:cNvPr id="3" name="Slide Number Placeholder 2"/>
          <p:cNvSpPr>
            <a:spLocks noGrp="1"/>
          </p:cNvSpPr>
          <p:nvPr>
            <p:ph type="sldNum" sz="quarter" idx="12"/>
          </p:nvPr>
        </p:nvSpPr>
        <p:spPr/>
        <p:txBody>
          <a:bodyPr/>
          <a:lstStyle/>
          <a:p>
            <a:fld id="{298EEA54-AD8B-0B46-80C4-2639D609232B}" type="slidenum">
              <a:rPr lang="en-US" smtClean="0"/>
              <a:t>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5537264"/>
      </p:ext>
    </p:extLst>
  </p:cSld>
  <p:clrMapOvr>
    <a:masterClrMapping/>
  </p:clrMapOvr>
  <mc:AlternateContent xmlns:mc="http://schemas.openxmlformats.org/markup-compatibility/2006" xmlns:p14="http://schemas.microsoft.com/office/powerpoint/2010/main">
    <mc:Choice Requires="p14">
      <p:transition spd="slow" p14:dur="2000" advTm="24978"/>
    </mc:Choice>
    <mc:Fallback xmlns="">
      <p:transition spd="slow" advTm="24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31516</TotalTime>
  <Words>1016</Words>
  <Application>Microsoft Office PowerPoint</Application>
  <PresentationFormat>On-screen Show (4:3)</PresentationFormat>
  <Paragraphs>241</Paragraphs>
  <Slides>26</Slides>
  <Notes>1</Notes>
  <HiddenSlides>0</HiddenSlides>
  <MMClips>26</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Eligibility Criteria for Patients</vt:lpstr>
      <vt:lpstr>1. Recruit</vt:lpstr>
      <vt:lpstr>1. Recruit</vt:lpstr>
      <vt:lpstr>1. Recruit</vt:lpstr>
      <vt:lpstr>1. Recruit – The 6 Steps</vt:lpstr>
      <vt:lpstr>1. Recruit – The 6 Steps</vt:lpstr>
      <vt:lpstr>1. Recruit – The 6 Steps</vt:lpstr>
      <vt:lpstr>1. Recruit – The 6 Steps</vt:lpstr>
      <vt:lpstr>1. Recruit – The 6 Steps</vt:lpstr>
      <vt:lpstr>1. Recruit – The 6 Steps</vt:lpstr>
      <vt:lpstr>1. Recruit – The 6 Steps</vt:lpstr>
      <vt:lpstr> Tips for Successfully Recruiting Participants </vt:lpstr>
      <vt:lpstr>2. Screen for Eligibility</vt:lpstr>
      <vt:lpstr>2. Screen for Eligibility</vt:lpstr>
      <vt:lpstr>2. Screen for Eligibility</vt:lpstr>
      <vt:lpstr>2. Screen for Eligibility</vt:lpstr>
      <vt:lpstr>2. Screen for Eligibility</vt:lpstr>
      <vt:lpstr>2. Screen for Eligibility</vt:lpstr>
      <vt:lpstr>2. Screen for Eligibility</vt:lpstr>
      <vt:lpstr>2. Screen for Eligibility</vt:lpstr>
      <vt:lpstr>2. Screen for Eligibility</vt:lpstr>
      <vt:lpstr>Patient Study ID</vt:lpstr>
      <vt:lpstr>2. Screen for Eligibility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Emphasis Webinar</dc:title>
  <dc:creator>Apple</dc:creator>
  <cp:lastModifiedBy>Gastonguay, Louise</cp:lastModifiedBy>
  <cp:revision>669</cp:revision>
  <cp:lastPrinted>2015-04-29T17:23:52Z</cp:lastPrinted>
  <dcterms:created xsi:type="dcterms:W3CDTF">2015-02-04T21:33:33Z</dcterms:created>
  <dcterms:modified xsi:type="dcterms:W3CDTF">2015-06-03T19:34:46Z</dcterms:modified>
</cp:coreProperties>
</file>